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4" r:id="rId2"/>
    <p:sldId id="275" r:id="rId3"/>
    <p:sldId id="276" r:id="rId4"/>
    <p:sldId id="277" r:id="rId5"/>
    <p:sldId id="279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9" r:id="rId18"/>
    <p:sldId id="292" r:id="rId19"/>
    <p:sldId id="293" r:id="rId20"/>
    <p:sldId id="295" r:id="rId21"/>
    <p:sldId id="280" r:id="rId22"/>
    <p:sldId id="296" r:id="rId23"/>
    <p:sldId id="297" r:id="rId24"/>
    <p:sldId id="298" r:id="rId25"/>
    <p:sldId id="271" r:id="rId2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90DAD-088D-4E9C-B3D4-DA90C6101AA7}" type="datetimeFigureOut">
              <a:rPr lang="hu-HU" smtClean="0"/>
              <a:pPr/>
              <a:t>2016.07.07.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403C9-B6F2-4EC0-8DD2-1B58806E6C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365319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75390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83965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1897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2429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16833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05399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90636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18431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5272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41653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2016.07.07.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10934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0EF94-F8D5-4404-9163-352DDBFE7118}" type="datetimeFigureOut">
              <a:rPr lang="hu-HU" smtClean="0"/>
              <a:pPr/>
              <a:t>2016.07.07.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31272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rrastar.hu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fokusz@ofa.h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fokusz@ofa.h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7808" y="1412776"/>
            <a:ext cx="7772400" cy="1470025"/>
          </a:xfrm>
        </p:spPr>
        <p:txBody>
          <a:bodyPr>
            <a:noAutofit/>
          </a:bodyPr>
          <a:lstStyle/>
          <a:p>
            <a:r>
              <a:rPr lang="hu-HU" sz="4500" dirty="0"/>
              <a:t>Fókuszban az önkormányzati tagsággal rendelkező szociális szövetkezetek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99592" y="3068960"/>
            <a:ext cx="7488832" cy="3384376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schemeClr val="tx1"/>
                </a:solidFill>
              </a:rPr>
              <a:t>_</a:t>
            </a:r>
            <a:endParaRPr lang="hu-HU" b="1" dirty="0">
              <a:solidFill>
                <a:schemeClr val="tx1"/>
              </a:solidFill>
            </a:endParaRPr>
          </a:p>
          <a:p>
            <a:r>
              <a:rPr lang="hu-HU" sz="4000" b="1" dirty="0" smtClean="0">
                <a:solidFill>
                  <a:schemeClr val="tx1"/>
                </a:solidFill>
              </a:rPr>
              <a:t>A pályázatkezelői felület  bemutatása</a:t>
            </a:r>
            <a:endParaRPr lang="hu-HU" sz="4000" b="1" dirty="0">
              <a:solidFill>
                <a:schemeClr val="tx1"/>
              </a:solidFill>
            </a:endParaRP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0017581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3300" b="1" dirty="0" smtClean="0"/>
              <a:t/>
            </a:r>
            <a:br>
              <a:rPr lang="hu-HU" sz="3300" b="1" dirty="0" smtClean="0"/>
            </a:br>
            <a:r>
              <a:rPr lang="hu-HU" sz="3300" b="1" dirty="0" smtClean="0"/>
              <a:t>Pénzügyi adatok</a:t>
            </a:r>
            <a:r>
              <a:rPr lang="hu-HU" sz="4000" b="1" dirty="0" smtClean="0"/>
              <a:t/>
            </a:r>
            <a:br>
              <a:rPr lang="hu-HU" sz="4000" b="1" dirty="0" smtClean="0"/>
            </a:br>
            <a:endParaRPr lang="en-US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91264" cy="4819674"/>
          </a:xfrm>
        </p:spPr>
        <p:txBody>
          <a:bodyPr>
            <a:normAutofit/>
          </a:bodyPr>
          <a:lstStyle/>
          <a:p>
            <a:pPr marL="0" indent="0"/>
            <a:r>
              <a:rPr lang="hu-HU" sz="2400" dirty="0" smtClean="0"/>
              <a:t>Automatikus kitöltés az adatlapról </a:t>
            </a:r>
            <a:endParaRPr lang="hu-HU" sz="2400" dirty="0" smtClean="0"/>
          </a:p>
          <a:p>
            <a:pPr marL="0" indent="0"/>
            <a:r>
              <a:rPr lang="hu-HU" sz="2400" dirty="0" smtClean="0"/>
              <a:t>Mentés</a:t>
            </a:r>
            <a:endParaRPr lang="hu-HU" sz="24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Kép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44" y="2780928"/>
            <a:ext cx="8280920" cy="35283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3520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000" b="1" dirty="0" smtClean="0"/>
              <a:t/>
            </a:r>
            <a:br>
              <a:rPr lang="hu-HU" sz="3000" b="1" dirty="0" smtClean="0"/>
            </a:br>
            <a:r>
              <a:rPr lang="hu-HU" sz="3000" b="1" dirty="0" smtClean="0"/>
              <a:t>Információs adatok</a:t>
            </a:r>
            <a:endParaRPr lang="en-US" sz="3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hu-HU" sz="2400" dirty="0" smtClean="0"/>
              <a:t>Nem kötelezően megadandó adatok</a:t>
            </a:r>
          </a:p>
          <a:p>
            <a:pPr marL="0" indent="0"/>
            <a:r>
              <a:rPr lang="hu-HU" sz="2400" dirty="0" smtClean="0"/>
              <a:t>Nyilvánosság beállítása</a:t>
            </a:r>
            <a:endParaRPr lang="hu-HU" sz="2400" dirty="0"/>
          </a:p>
          <a:p>
            <a:pPr marL="0" indent="0">
              <a:buNone/>
            </a:pPr>
            <a:endParaRPr lang="hu-HU" sz="3000" dirty="0"/>
          </a:p>
        </p:txBody>
      </p:sp>
      <p:pic>
        <p:nvPicPr>
          <p:cNvPr id="4" name="Kép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5536" y="2924944"/>
            <a:ext cx="8262470" cy="26642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3372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3000" b="1" dirty="0" smtClean="0"/>
              <a:t/>
            </a:r>
            <a:br>
              <a:rPr lang="hu-HU" sz="3000" b="1" dirty="0" smtClean="0"/>
            </a:br>
            <a:r>
              <a:rPr lang="hu-HU" sz="3000" b="1" dirty="0" smtClean="0"/>
              <a:t>Költségvetés</a:t>
            </a:r>
            <a:br>
              <a:rPr lang="hu-HU" sz="3000" b="1" dirty="0" smtClean="0"/>
            </a:br>
            <a:endParaRPr lang="en-US" sz="3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709120"/>
          </a:xfrm>
        </p:spPr>
        <p:txBody>
          <a:bodyPr>
            <a:normAutofit/>
          </a:bodyPr>
          <a:lstStyle/>
          <a:p>
            <a:pPr marL="0" indent="0"/>
            <a:r>
              <a:rPr lang="hu-HU" sz="2400" dirty="0" smtClean="0"/>
              <a:t>Tervezett költségek rögzítése </a:t>
            </a:r>
            <a:r>
              <a:rPr lang="hu-HU" sz="2400" dirty="0" err="1" smtClean="0"/>
              <a:t>alsoronként</a:t>
            </a:r>
            <a:endParaRPr lang="hu-HU" sz="2400" dirty="0" smtClean="0"/>
          </a:p>
          <a:p>
            <a:pPr marL="0" indent="0"/>
            <a:r>
              <a:rPr lang="hu-HU" sz="2400" dirty="0" smtClean="0"/>
              <a:t>Ellenőrzés funkció</a:t>
            </a:r>
          </a:p>
          <a:p>
            <a:pPr marL="0" indent="0"/>
            <a:r>
              <a:rPr lang="hu-HU" sz="2400" dirty="0" smtClean="0"/>
              <a:t>Fősorok automatikusan töltődnek</a:t>
            </a:r>
            <a:endParaRPr lang="hu-HU" sz="2400" dirty="0" smtClean="0"/>
          </a:p>
          <a:p>
            <a:endParaRPr lang="en-US" dirty="0"/>
          </a:p>
        </p:txBody>
      </p:sp>
      <p:pic>
        <p:nvPicPr>
          <p:cNvPr id="4" name="Kép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7584" y="2420888"/>
            <a:ext cx="7128792" cy="4176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5361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478760"/>
            <a:ext cx="7211144" cy="1143000"/>
          </a:xfrm>
        </p:spPr>
        <p:txBody>
          <a:bodyPr>
            <a:normAutofit fontScale="90000"/>
          </a:bodyPr>
          <a:lstStyle/>
          <a:p>
            <a:r>
              <a:rPr lang="hu-HU" sz="3300" b="1" dirty="0" smtClean="0"/>
              <a:t/>
            </a:r>
            <a:br>
              <a:rPr lang="hu-HU" sz="3300" b="1" dirty="0" smtClean="0"/>
            </a:br>
            <a:r>
              <a:rPr lang="hu-HU" sz="3300" b="1" dirty="0" smtClean="0"/>
              <a:t>A projekt részletes adatai: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525963"/>
          </a:xfrm>
        </p:spPr>
        <p:txBody>
          <a:bodyPr>
            <a:normAutofit/>
          </a:bodyPr>
          <a:lstStyle/>
          <a:p>
            <a:r>
              <a:rPr lang="hu-HU" sz="2400" dirty="0" smtClean="0"/>
              <a:t>Munkavállalók (támogatott)</a:t>
            </a:r>
          </a:p>
          <a:p>
            <a:r>
              <a:rPr lang="hu-HU" sz="2400" dirty="0" smtClean="0"/>
              <a:t>C</a:t>
            </a:r>
            <a:r>
              <a:rPr lang="hu-HU" sz="2400" dirty="0" smtClean="0"/>
              <a:t>élterületek</a:t>
            </a:r>
            <a:endParaRPr lang="en-US" sz="2400" dirty="0"/>
          </a:p>
        </p:txBody>
      </p:sp>
      <p:pic>
        <p:nvPicPr>
          <p:cNvPr id="4" name="Kép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5536" y="2348880"/>
            <a:ext cx="8065033" cy="42890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723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131840" y="620688"/>
            <a:ext cx="246567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3000" b="1" dirty="0" smtClean="0"/>
              <a:t>Pályázó adatai</a:t>
            </a:r>
            <a:endParaRPr lang="hu-HU" sz="3000" dirty="0"/>
          </a:p>
        </p:txBody>
      </p:sp>
      <p:sp>
        <p:nvSpPr>
          <p:cNvPr id="3" name="Téglalap 2"/>
          <p:cNvSpPr/>
          <p:nvPr/>
        </p:nvSpPr>
        <p:spPr>
          <a:xfrm>
            <a:off x="323528" y="1268760"/>
            <a:ext cx="813690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400" dirty="0" smtClean="0"/>
              <a:t>Alapítás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Cégbíróság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Kapcsolattartási adatok</a:t>
            </a:r>
            <a:endParaRPr lang="hu-HU" sz="2400" dirty="0"/>
          </a:p>
          <a:p>
            <a:pPr algn="just"/>
            <a:r>
              <a:rPr lang="hu-HU" sz="2000" dirty="0"/>
              <a:t> </a:t>
            </a:r>
          </a:p>
        </p:txBody>
      </p:sp>
      <p:pic>
        <p:nvPicPr>
          <p:cNvPr id="6" name="Kép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2564904"/>
            <a:ext cx="8496944" cy="37444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9883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hu-HU" sz="3000" b="1" dirty="0" smtClean="0"/>
              <a:t/>
            </a:r>
            <a:br>
              <a:rPr lang="hu-HU" sz="3000" b="1" dirty="0" smtClean="0"/>
            </a:br>
            <a:r>
              <a:rPr lang="hu-HU" sz="3000" b="1" dirty="0" smtClean="0"/>
              <a:t>A </a:t>
            </a:r>
            <a:r>
              <a:rPr lang="hu-HU" sz="3000" b="1" dirty="0"/>
              <a:t>szociális szövetkezet bemutatása</a:t>
            </a:r>
            <a:r>
              <a:rPr lang="hu-HU" sz="3000" dirty="0"/>
              <a:t/>
            </a:r>
            <a:br>
              <a:rPr lang="hu-HU" sz="3000" dirty="0"/>
            </a:br>
            <a:r>
              <a:rPr lang="hu-HU" sz="3000" dirty="0"/>
              <a:t/>
            </a:r>
            <a:br>
              <a:rPr lang="hu-HU" sz="3000" dirty="0"/>
            </a:br>
            <a:endParaRPr lang="hu-HU" sz="3000" dirty="0"/>
          </a:p>
        </p:txBody>
      </p:sp>
      <p:sp>
        <p:nvSpPr>
          <p:cNvPr id="6" name="Téglalap 5"/>
          <p:cNvSpPr/>
          <p:nvPr/>
        </p:nvSpPr>
        <p:spPr>
          <a:xfrm>
            <a:off x="284507" y="1268760"/>
            <a:ext cx="7841641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400" dirty="0" smtClean="0"/>
              <a:t>T</a:t>
            </a:r>
            <a:r>
              <a:rPr lang="hu-HU" sz="2400" dirty="0" smtClean="0"/>
              <a:t>evékenységek </a:t>
            </a:r>
            <a:endParaRPr lang="hu-HU" sz="2400" dirty="0" smtClean="0"/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Részletes bemutatás</a:t>
            </a:r>
            <a:endParaRPr lang="hu-HU" sz="2400" dirty="0" smtClean="0"/>
          </a:p>
          <a:p>
            <a:pPr algn="just"/>
            <a:endParaRPr lang="hu-HU" sz="2000" dirty="0"/>
          </a:p>
        </p:txBody>
      </p:sp>
      <p:pic>
        <p:nvPicPr>
          <p:cNvPr id="4" name="Kép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5536" y="2204864"/>
            <a:ext cx="8424936" cy="43204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456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323528" y="1052736"/>
            <a:ext cx="812219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hu-HU" b="1" dirty="0" smtClean="0"/>
          </a:p>
          <a:p>
            <a:pPr lvl="0" algn="just"/>
            <a:endParaRPr lang="hu-HU" sz="2200" dirty="0"/>
          </a:p>
          <a:p>
            <a:pPr lvl="0"/>
            <a:r>
              <a:rPr lang="hu-HU" sz="2300" dirty="0" smtClean="0"/>
              <a:t> </a:t>
            </a:r>
            <a:endParaRPr lang="hu-HU" sz="2300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179512" y="1556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3300" b="1" dirty="0"/>
              <a:t>A szociális szövetkezet tagjainak, célcsoportjának </a:t>
            </a:r>
            <a:r>
              <a:rPr lang="hu-HU" sz="3300" b="1" dirty="0" smtClean="0"/>
              <a:t>bemutatása</a:t>
            </a:r>
            <a:br>
              <a:rPr lang="hu-HU" sz="3300" b="1" dirty="0" smtClean="0"/>
            </a:br>
            <a:r>
              <a:rPr lang="hu-HU" sz="3300" dirty="0"/>
              <a:t/>
            </a:r>
            <a:br>
              <a:rPr lang="hu-HU" sz="3300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467544" y="2276872"/>
            <a:ext cx="7957135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endParaRPr lang="hu-HU" sz="2800" dirty="0" smtClean="0"/>
          </a:p>
          <a:p>
            <a:pPr algn="just">
              <a:buFont typeface="Arial" pitchFamily="34" charset="0"/>
              <a:buChar char="•"/>
            </a:pPr>
            <a:r>
              <a:rPr lang="hu-HU" sz="2800" dirty="0" smtClean="0"/>
              <a:t>Részletes, minden lényegi elemet tartalmazó bemutatás</a:t>
            </a:r>
          </a:p>
          <a:p>
            <a:pPr algn="just">
              <a:buFont typeface="Arial" pitchFamily="34" charset="0"/>
              <a:buChar char="•"/>
            </a:pPr>
            <a:endParaRPr lang="hu-HU" sz="2800" dirty="0" smtClean="0"/>
          </a:p>
          <a:p>
            <a:pPr algn="just">
              <a:buFont typeface="Arial" pitchFamily="34" charset="0"/>
              <a:buChar char="•"/>
            </a:pPr>
            <a:r>
              <a:rPr lang="hu-HU" sz="2800" dirty="0" smtClean="0"/>
              <a:t>Kompetenciák, feladatkörök</a:t>
            </a:r>
          </a:p>
          <a:p>
            <a:pPr algn="just">
              <a:buFont typeface="Arial" pitchFamily="34" charset="0"/>
              <a:buChar char="•"/>
            </a:pPr>
            <a:endParaRPr lang="hu-HU" sz="2800" dirty="0" smtClean="0"/>
          </a:p>
          <a:p>
            <a:pPr algn="just">
              <a:buFont typeface="Arial" pitchFamily="34" charset="0"/>
              <a:buChar char="•"/>
            </a:pPr>
            <a:r>
              <a:rPr lang="hu-HU" sz="2800" dirty="0" smtClean="0"/>
              <a:t>Értékelési szempontok figyelembevétele</a:t>
            </a:r>
            <a:endParaRPr lang="hu-HU" sz="2800" dirty="0" smtClean="0"/>
          </a:p>
          <a:p>
            <a:pPr algn="just"/>
            <a:endParaRPr lang="hu-HU" sz="2300" dirty="0"/>
          </a:p>
        </p:txBody>
      </p:sp>
    </p:spTree>
    <p:extLst>
      <p:ext uri="{BB962C8B-B14F-4D97-AF65-F5344CB8AC3E}">
        <p14:creationId xmlns="" xmlns:p14="http://schemas.microsoft.com/office/powerpoint/2010/main" val="182004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323528" y="1052736"/>
            <a:ext cx="812219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hu-HU" b="1" dirty="0" smtClean="0"/>
          </a:p>
          <a:p>
            <a:pPr lvl="0" algn="just"/>
            <a:endParaRPr lang="hu-HU" sz="2200" dirty="0"/>
          </a:p>
          <a:p>
            <a:pPr lvl="0"/>
            <a:r>
              <a:rPr lang="hu-HU" sz="2300" dirty="0" smtClean="0"/>
              <a:t> </a:t>
            </a:r>
            <a:endParaRPr lang="hu-HU" sz="2300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3300" b="1" dirty="0" smtClean="0"/>
              <a:t/>
            </a:r>
            <a:br>
              <a:rPr lang="hu-HU" sz="3300" b="1" dirty="0" smtClean="0"/>
            </a:br>
            <a:r>
              <a:rPr lang="hu-HU" sz="3300" b="1" dirty="0" smtClean="0"/>
              <a:t>A </a:t>
            </a:r>
            <a:r>
              <a:rPr lang="hu-HU" sz="3300" b="1" dirty="0"/>
              <a:t>pályázat </a:t>
            </a:r>
            <a:r>
              <a:rPr lang="hu-HU" sz="3300" b="1" dirty="0" smtClean="0"/>
              <a:t>célja</a:t>
            </a:r>
            <a:br>
              <a:rPr lang="hu-HU" sz="3300" b="1" dirty="0" smtClean="0"/>
            </a:br>
            <a:r>
              <a:rPr lang="hu-HU" sz="3300" b="1" dirty="0" smtClean="0"/>
              <a:t>A </a:t>
            </a:r>
            <a:r>
              <a:rPr lang="hu-HU" sz="3300" b="1" dirty="0"/>
              <a:t>pályázat szakmai tartalma, várható eredményei  </a:t>
            </a:r>
            <a:r>
              <a:rPr lang="hu-HU" sz="3300" dirty="0"/>
              <a:t/>
            </a:r>
            <a:br>
              <a:rPr lang="hu-HU" sz="3300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755576" y="2204864"/>
            <a:ext cx="7957135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hu-HU" sz="2800" dirty="0" smtClean="0"/>
              <a:t>Társadalmi hatás</a:t>
            </a:r>
          </a:p>
          <a:p>
            <a:pPr algn="just">
              <a:buFont typeface="Arial" pitchFamily="34" charset="0"/>
              <a:buChar char="•"/>
            </a:pPr>
            <a:endParaRPr lang="hu-HU" sz="2800" dirty="0" smtClean="0"/>
          </a:p>
          <a:p>
            <a:pPr algn="just">
              <a:buFont typeface="Arial" pitchFamily="34" charset="0"/>
              <a:buChar char="•"/>
            </a:pPr>
            <a:r>
              <a:rPr lang="hu-HU" sz="2800" dirty="0" smtClean="0"/>
              <a:t>Gazdasági hatás</a:t>
            </a:r>
          </a:p>
          <a:p>
            <a:pPr algn="just">
              <a:buFont typeface="Arial" pitchFamily="34" charset="0"/>
              <a:buChar char="•"/>
            </a:pPr>
            <a:endParaRPr lang="hu-HU" sz="2800" dirty="0" smtClean="0"/>
          </a:p>
          <a:p>
            <a:pPr algn="just">
              <a:buFont typeface="Arial" pitchFamily="34" charset="0"/>
              <a:buChar char="•"/>
            </a:pPr>
            <a:r>
              <a:rPr lang="hu-HU" sz="2800" dirty="0" smtClean="0"/>
              <a:t>Piacképesség</a:t>
            </a:r>
          </a:p>
          <a:p>
            <a:pPr algn="just">
              <a:buFont typeface="Arial" pitchFamily="34" charset="0"/>
              <a:buChar char="•"/>
            </a:pPr>
            <a:endParaRPr lang="hu-HU" sz="2800" dirty="0" smtClean="0"/>
          </a:p>
          <a:p>
            <a:pPr algn="just">
              <a:buFont typeface="Arial" pitchFamily="34" charset="0"/>
              <a:buChar char="•"/>
            </a:pPr>
            <a:r>
              <a:rPr lang="hu-HU" sz="2800" dirty="0" smtClean="0"/>
              <a:t>Fenntarthatóság</a:t>
            </a:r>
          </a:p>
          <a:p>
            <a:pPr algn="just"/>
            <a:endParaRPr lang="hu-HU" sz="2300" dirty="0"/>
          </a:p>
        </p:txBody>
      </p:sp>
    </p:spTree>
    <p:extLst>
      <p:ext uri="{BB962C8B-B14F-4D97-AF65-F5344CB8AC3E}">
        <p14:creationId xmlns="" xmlns:p14="http://schemas.microsoft.com/office/powerpoint/2010/main" val="182004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119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sz="3300" b="1" dirty="0" smtClean="0"/>
              <a:t>Ütemezés</a:t>
            </a:r>
            <a:r>
              <a:rPr lang="hu-HU" sz="3300" b="1" dirty="0"/>
              <a:t>, erőforrások 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1560" y="1166018"/>
            <a:ext cx="7848872" cy="4525963"/>
          </a:xfrm>
        </p:spPr>
        <p:txBody>
          <a:bodyPr>
            <a:normAutofit/>
          </a:bodyPr>
          <a:lstStyle/>
          <a:p>
            <a:pPr marL="0" indent="0" algn="just"/>
            <a:r>
              <a:rPr lang="hu-HU" sz="2400" dirty="0" smtClean="0"/>
              <a:t>36 hónap negyedéves bontásban</a:t>
            </a:r>
            <a:endParaRPr lang="hu-HU" sz="2400" dirty="0" smtClean="0"/>
          </a:p>
          <a:p>
            <a:pPr marL="0" indent="0" algn="just"/>
            <a:r>
              <a:rPr lang="hu-HU" sz="2400" dirty="0" smtClean="0"/>
              <a:t>Kezdő dátum megjelölése</a:t>
            </a:r>
            <a:endParaRPr lang="hu-HU" sz="2400" dirty="0" smtClean="0"/>
          </a:p>
          <a:p>
            <a:pPr marL="0" indent="0" algn="just"/>
            <a:r>
              <a:rPr lang="hu-HU" sz="2400" dirty="0" smtClean="0"/>
              <a:t>A </a:t>
            </a:r>
            <a:r>
              <a:rPr lang="hu-HU" sz="2400" dirty="0"/>
              <a:t>kezdés hónapja teljes hónapnak </a:t>
            </a:r>
            <a:r>
              <a:rPr lang="hu-HU" sz="2400" dirty="0" smtClean="0"/>
              <a:t>számít</a:t>
            </a:r>
          </a:p>
          <a:p>
            <a:pPr marL="0" indent="0" algn="just"/>
            <a:r>
              <a:rPr lang="hu-HU" sz="2400" dirty="0" smtClean="0"/>
              <a:t>Beszerzések ütemezése</a:t>
            </a:r>
            <a:endParaRPr lang="hu-HU" sz="2400" dirty="0" smtClean="0"/>
          </a:p>
          <a:p>
            <a:pPr marL="0" indent="0">
              <a:buNone/>
            </a:pPr>
            <a:endParaRPr lang="hu-HU" sz="2000" dirty="0"/>
          </a:p>
          <a:p>
            <a:endParaRPr lang="hu-HU" sz="2000" dirty="0"/>
          </a:p>
        </p:txBody>
      </p:sp>
      <p:pic>
        <p:nvPicPr>
          <p:cNvPr id="6" name="Kép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3568" y="2924944"/>
            <a:ext cx="7416824" cy="36724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13978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sz="3300" b="1" dirty="0" smtClean="0"/>
              <a:t>Az </a:t>
            </a:r>
            <a:r>
              <a:rPr lang="hu-HU" sz="3300" b="1" dirty="0"/>
              <a:t>önkormányzati tag bemutatása </a:t>
            </a:r>
            <a:r>
              <a:rPr lang="hu-HU" sz="3300" dirty="0"/>
              <a:t/>
            </a:r>
            <a:br>
              <a:rPr lang="hu-HU" sz="3300" dirty="0"/>
            </a:br>
            <a:endParaRPr lang="hu-HU" sz="33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23528" y="1556792"/>
            <a:ext cx="8424936" cy="4896544"/>
          </a:xfrm>
        </p:spPr>
        <p:txBody>
          <a:bodyPr>
            <a:normAutofit/>
          </a:bodyPr>
          <a:lstStyle/>
          <a:p>
            <a:r>
              <a:rPr lang="hu-HU" sz="2400" dirty="0" smtClean="0"/>
              <a:t>Közfoglalkoztatásban való együttműködés</a:t>
            </a:r>
          </a:p>
          <a:p>
            <a:r>
              <a:rPr lang="hu-HU" sz="2400" dirty="0" smtClean="0"/>
              <a:t>Egyéb együttműködési területek</a:t>
            </a:r>
            <a:endParaRPr lang="hu-HU" sz="2400" dirty="0"/>
          </a:p>
        </p:txBody>
      </p:sp>
      <p:pic>
        <p:nvPicPr>
          <p:cNvPr id="5" name="Kép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3568" y="2636912"/>
            <a:ext cx="7920880" cy="3600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75823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325562"/>
          </a:xfrm>
        </p:spPr>
        <p:txBody>
          <a:bodyPr>
            <a:noAutofit/>
          </a:bodyPr>
          <a:lstStyle/>
          <a:p>
            <a:r>
              <a:rPr lang="hu-HU" sz="3000" b="1" dirty="0" smtClean="0"/>
              <a:t/>
            </a:r>
            <a:br>
              <a:rPr lang="hu-HU" sz="3000" b="1" dirty="0" smtClean="0"/>
            </a:br>
            <a:r>
              <a:rPr lang="hu-HU" sz="3000" b="1" dirty="0" smtClean="0"/>
              <a:t/>
            </a:r>
            <a:br>
              <a:rPr lang="hu-HU" sz="3000" b="1" dirty="0" smtClean="0"/>
            </a:br>
            <a:r>
              <a:rPr lang="hu-HU" sz="3000" b="1" dirty="0" smtClean="0"/>
              <a:t>Általános </a:t>
            </a:r>
            <a:r>
              <a:rPr lang="hu-HU" sz="3000" b="1" dirty="0"/>
              <a:t>tudnivalók</a:t>
            </a:r>
            <a:endParaRPr lang="hu-HU" sz="3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 </a:t>
            </a:r>
          </a:p>
          <a:p>
            <a:endParaRPr lang="hu-HU" sz="2700" dirty="0" smtClean="0"/>
          </a:p>
          <a:p>
            <a:r>
              <a:rPr lang="hu-HU" sz="2700" dirty="0" smtClean="0"/>
              <a:t>A Forrástár pályázatkezelői rendszer elérése:</a:t>
            </a:r>
          </a:p>
          <a:p>
            <a:pPr marL="0" indent="0" algn="ctr">
              <a:buNone/>
            </a:pPr>
            <a:r>
              <a:rPr lang="hu-HU" sz="2700" dirty="0"/>
              <a:t>	</a:t>
            </a:r>
            <a:endParaRPr lang="hu-HU" sz="2700" dirty="0" smtClean="0"/>
          </a:p>
          <a:p>
            <a:pPr marL="0" indent="0" algn="ctr">
              <a:buNone/>
            </a:pPr>
            <a:r>
              <a:rPr lang="hu-HU" sz="2700" dirty="0" err="1" smtClean="0">
                <a:hlinkClick r:id="rId2"/>
              </a:rPr>
              <a:t>www.forrastar.hu</a:t>
            </a:r>
            <a:endParaRPr lang="hu-HU" sz="2700" dirty="0" smtClean="0"/>
          </a:p>
          <a:p>
            <a:pPr marL="0" indent="0">
              <a:buNone/>
            </a:pPr>
            <a:endParaRPr lang="hu-HU" sz="2700" dirty="0"/>
          </a:p>
          <a:p>
            <a:pPr algn="just"/>
            <a:r>
              <a:rPr lang="hu-HU" sz="2600" dirty="0"/>
              <a:t>A Forrástár Internet Explorer, vagy Mozilla Firefox böngészőkre </a:t>
            </a:r>
            <a:r>
              <a:rPr lang="hu-HU" sz="2600" dirty="0" smtClean="0"/>
              <a:t>optimalizált</a:t>
            </a:r>
            <a:r>
              <a:rPr lang="hu-HU" dirty="0" smtClean="0"/>
              <a:t> </a:t>
            </a:r>
            <a:endParaRPr lang="hu-HU" dirty="0" smtClean="0"/>
          </a:p>
          <a:p>
            <a:endParaRPr lang="hu-H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1110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23528" y="1052736"/>
            <a:ext cx="7859216" cy="4525963"/>
          </a:xfrm>
        </p:spPr>
        <p:txBody>
          <a:bodyPr>
            <a:normAutofit/>
          </a:bodyPr>
          <a:lstStyle/>
          <a:p>
            <a:pPr marL="0" indent="0" algn="just"/>
            <a:r>
              <a:rPr lang="hu-HU" sz="2000" dirty="0" smtClean="0"/>
              <a:t>Dokumentumsablonok</a:t>
            </a:r>
          </a:p>
          <a:p>
            <a:pPr marL="0" indent="0" algn="just"/>
            <a:r>
              <a:rPr lang="hu-HU" sz="2000" dirty="0" smtClean="0"/>
              <a:t>„0” igazolás elektronikus felületről</a:t>
            </a:r>
            <a:endParaRPr lang="hu-HU" sz="2000" dirty="0" smtClean="0"/>
          </a:p>
          <a:p>
            <a:pPr marL="0" indent="0" algn="just"/>
            <a:r>
              <a:rPr lang="hu-HU" sz="2000" dirty="0" smtClean="0"/>
              <a:t>maximum </a:t>
            </a:r>
            <a:r>
              <a:rPr lang="hu-HU" sz="2000" dirty="0"/>
              <a:t>10 </a:t>
            </a:r>
            <a:r>
              <a:rPr lang="hu-HU" sz="2000" dirty="0" smtClean="0"/>
              <a:t>MB/ dokumentum</a:t>
            </a:r>
          </a:p>
          <a:p>
            <a:pPr marL="0" indent="0" algn="just"/>
            <a:r>
              <a:rPr lang="hu-HU" sz="2000" dirty="0" smtClean="0"/>
              <a:t>PDF, </a:t>
            </a:r>
            <a:r>
              <a:rPr lang="hu-HU" sz="2000" dirty="0" smtClean="0"/>
              <a:t>Excel, (Word - integráló fájlként) 1 helyre 1 dokumentum</a:t>
            </a:r>
            <a:endParaRPr lang="hu-HU" sz="2000" dirty="0" smtClean="0"/>
          </a:p>
          <a:p>
            <a:pPr marL="0" indent="0" algn="just">
              <a:buNone/>
            </a:pPr>
            <a:endParaRPr lang="hu-HU" sz="2000" dirty="0"/>
          </a:p>
          <a:p>
            <a:endParaRPr lang="hu-HU" dirty="0"/>
          </a:p>
        </p:txBody>
      </p:sp>
      <p:pic>
        <p:nvPicPr>
          <p:cNvPr id="5" name="Kép 4"/>
          <p:cNvPicPr/>
          <p:nvPr/>
        </p:nvPicPr>
        <p:blipFill>
          <a:blip r:embed="rId2" cstate="print"/>
          <a:srcRect b="26279"/>
          <a:stretch>
            <a:fillRect/>
          </a:stretch>
        </p:blipFill>
        <p:spPr>
          <a:xfrm>
            <a:off x="755576" y="2780928"/>
            <a:ext cx="6984776" cy="3456384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>
          <a:xfrm>
            <a:off x="2555776" y="260648"/>
            <a:ext cx="465710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000" b="1" dirty="0" smtClean="0"/>
              <a:t>Feltöltendő dokumentumok</a:t>
            </a:r>
            <a:endParaRPr lang="hu-HU" sz="3000" dirty="0"/>
          </a:p>
        </p:txBody>
      </p:sp>
    </p:spTree>
    <p:extLst>
      <p:ext uri="{BB962C8B-B14F-4D97-AF65-F5344CB8AC3E}">
        <p14:creationId xmlns="" xmlns:p14="http://schemas.microsoft.com/office/powerpoint/2010/main" val="3714954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80728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hu-HU" dirty="0" smtClean="0"/>
          </a:p>
          <a:p>
            <a:pPr marL="0" indent="0" algn="just">
              <a:buNone/>
            </a:pPr>
            <a:endParaRPr lang="hu-HU" sz="3600" b="1" dirty="0" smtClean="0"/>
          </a:p>
          <a:p>
            <a:pPr marL="0" indent="0" algn="just">
              <a:buNone/>
            </a:pPr>
            <a:r>
              <a:rPr lang="hu-HU" sz="3600" dirty="0"/>
              <a:t> </a:t>
            </a:r>
          </a:p>
          <a:p>
            <a:pPr algn="just">
              <a:buNone/>
            </a:pPr>
            <a:r>
              <a:rPr lang="hu-HU" sz="3500" dirty="0" smtClean="0"/>
              <a:t>	A </a:t>
            </a:r>
            <a:r>
              <a:rPr lang="hu-HU" sz="3500" dirty="0"/>
              <a:t>pályázat formai ellenőrzésének feltétele </a:t>
            </a:r>
            <a:r>
              <a:rPr lang="hu-HU" sz="3500" dirty="0" smtClean="0"/>
              <a:t>a Teljességi </a:t>
            </a:r>
            <a:r>
              <a:rPr lang="hu-HU" sz="3500" dirty="0"/>
              <a:t>nyilatkozat eredeti, cégszerűen aláírt példányának az Országos Foglalkoztatási Közhasznú Nonprofit Kft.-hez történő </a:t>
            </a:r>
            <a:r>
              <a:rPr lang="hu-HU" sz="3500" dirty="0" smtClean="0"/>
              <a:t>beérkezése</a:t>
            </a:r>
            <a:r>
              <a:rPr lang="hu-HU" sz="3500" dirty="0" smtClean="0"/>
              <a:t>!</a:t>
            </a:r>
            <a:endParaRPr lang="hu-HU" sz="3500" dirty="0" smtClean="0"/>
          </a:p>
          <a:p>
            <a:pPr marL="0" indent="0" algn="just">
              <a:buNone/>
            </a:pPr>
            <a:r>
              <a:rPr lang="hu-HU" sz="3600" dirty="0" smtClean="0"/>
              <a:t> </a:t>
            </a:r>
            <a:endParaRPr lang="hu-HU" sz="3600" dirty="0"/>
          </a:p>
          <a:p>
            <a:pPr marL="0" indent="0" algn="just">
              <a:buNone/>
            </a:pPr>
            <a:r>
              <a:rPr lang="hu-HU" sz="3600" dirty="0" smtClean="0"/>
              <a:t> </a:t>
            </a:r>
            <a:endParaRPr lang="hu-HU" sz="3600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2676847" y="476672"/>
            <a:ext cx="35207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hu-HU" sz="3000" b="1" dirty="0" smtClean="0"/>
              <a:t>Teljességi nyilatkozat</a:t>
            </a:r>
            <a:endParaRPr lang="hu-HU" sz="3000" dirty="0" smtClean="0"/>
          </a:p>
        </p:txBody>
      </p:sp>
    </p:spTree>
    <p:extLst>
      <p:ext uri="{BB962C8B-B14F-4D97-AF65-F5344CB8AC3E}">
        <p14:creationId xmlns="" xmlns:p14="http://schemas.microsoft.com/office/powerpoint/2010/main" val="38926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4000" b="1" dirty="0" smtClean="0"/>
              <a:t/>
            </a:r>
            <a:br>
              <a:rPr lang="hu-HU" sz="4000" b="1" dirty="0" smtClean="0"/>
            </a:br>
            <a:r>
              <a:rPr lang="hu-HU" sz="3300" b="1" dirty="0" smtClean="0"/>
              <a:t>A pályázat véglegesítése</a:t>
            </a:r>
            <a:endParaRPr lang="hu-HU" sz="3300" b="1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1560" y="191683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hu-HU" sz="2400" dirty="0" smtClean="0"/>
              <a:t>Pályázati határidőn belül</a:t>
            </a:r>
          </a:p>
          <a:p>
            <a:pPr algn="just"/>
            <a:endParaRPr lang="hu-HU" sz="2400" dirty="0" smtClean="0"/>
          </a:p>
          <a:p>
            <a:pPr algn="just"/>
            <a:r>
              <a:rPr lang="hu-HU" sz="2400" dirty="0" smtClean="0"/>
              <a:t>Csak lezárt pályázat szűrése kezdhető meg</a:t>
            </a:r>
          </a:p>
          <a:p>
            <a:pPr algn="just"/>
            <a:endParaRPr lang="hu-HU" sz="2400" dirty="0" smtClean="0"/>
          </a:p>
          <a:p>
            <a:pPr algn="just"/>
            <a:r>
              <a:rPr lang="hu-HU" sz="2400" dirty="0" smtClean="0"/>
              <a:t>Véglegesítés után nem módosítható</a:t>
            </a:r>
          </a:p>
          <a:p>
            <a:pPr algn="just"/>
            <a:endParaRPr lang="hu-HU" sz="2400" dirty="0" smtClean="0"/>
          </a:p>
          <a:p>
            <a:pPr algn="just"/>
            <a:r>
              <a:rPr lang="hu-HU" sz="2400" dirty="0" smtClean="0"/>
              <a:t>Hiánypótlás során újranyílik a felület</a:t>
            </a:r>
          </a:p>
          <a:p>
            <a:pPr algn="just"/>
            <a:endParaRPr lang="hu-HU" sz="2000" b="1" dirty="0" smtClean="0"/>
          </a:p>
          <a:p>
            <a:pPr algn="just"/>
            <a:endParaRPr lang="hu-HU" sz="2000" dirty="0"/>
          </a:p>
          <a:p>
            <a:pPr marL="0" indent="0" algn="just">
              <a:buNone/>
            </a:pPr>
            <a:r>
              <a:rPr lang="hu-HU" sz="2000" b="1" dirty="0"/>
              <a:t> </a:t>
            </a:r>
            <a:endParaRPr lang="hu-HU" sz="2000" dirty="0"/>
          </a:p>
          <a:p>
            <a:pPr algn="just"/>
            <a:endParaRPr lang="hu-HU" sz="2000" b="1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1434967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4000" b="1" dirty="0" smtClean="0"/>
              <a:t/>
            </a:r>
            <a:br>
              <a:rPr lang="hu-HU" sz="4000" b="1" dirty="0" smtClean="0"/>
            </a:br>
            <a:r>
              <a:rPr lang="hu-HU" sz="3300" b="1" dirty="0" smtClean="0"/>
              <a:t>Megkezdett pályázatok</a:t>
            </a:r>
            <a:endParaRPr lang="hu-HU" sz="3300" b="1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1560" y="1426958"/>
            <a:ext cx="8075240" cy="509838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u-HU" sz="2000" dirty="0" smtClean="0"/>
          </a:p>
          <a:p>
            <a:pPr marL="0" indent="0" algn="just">
              <a:buNone/>
            </a:pPr>
            <a:r>
              <a:rPr lang="hu-HU" sz="2000" b="1" dirty="0" smtClean="0"/>
              <a:t>Megkezdett </a:t>
            </a:r>
            <a:r>
              <a:rPr lang="hu-HU" sz="2000" b="1" dirty="0" smtClean="0"/>
              <a:t>pályázat </a:t>
            </a:r>
            <a:r>
              <a:rPr lang="hu-HU" sz="2000" b="1" dirty="0" smtClean="0"/>
              <a:t>módosítása</a:t>
            </a:r>
            <a:endParaRPr lang="hu-HU" sz="2000" b="1" dirty="0" smtClean="0"/>
          </a:p>
          <a:p>
            <a:pPr algn="just"/>
            <a:r>
              <a:rPr lang="hu-HU" sz="2000" dirty="0"/>
              <a:t>A pályázat véglegesítése előtt a Megkezdett pályázat módosítása</a:t>
            </a:r>
            <a:r>
              <a:rPr lang="hu-HU" sz="2000" b="1" dirty="0"/>
              <a:t> </a:t>
            </a:r>
            <a:r>
              <a:rPr lang="hu-HU" sz="2000" dirty="0"/>
              <a:t>gomb megnyomásával van </a:t>
            </a:r>
            <a:r>
              <a:rPr lang="hu-HU" sz="2000" dirty="0" smtClean="0"/>
              <a:t>lehetőség </a:t>
            </a:r>
            <a:r>
              <a:rPr lang="hu-HU" sz="2000" dirty="0"/>
              <a:t>a pályázat írását folytatni a beadási határidő lejártáig. </a:t>
            </a:r>
            <a:endParaRPr lang="hu-HU" sz="2000" dirty="0" smtClean="0"/>
          </a:p>
          <a:p>
            <a:pPr marL="0" indent="0" algn="just">
              <a:buNone/>
            </a:pPr>
            <a:endParaRPr lang="hu-HU" sz="2000" dirty="0"/>
          </a:p>
          <a:p>
            <a:pPr marL="0" indent="0" algn="just">
              <a:buNone/>
            </a:pPr>
            <a:r>
              <a:rPr lang="hu-HU" sz="2000" b="1" dirty="0"/>
              <a:t>Megkezdett pályázat törlése </a:t>
            </a:r>
            <a:endParaRPr lang="hu-HU" sz="2000" dirty="0"/>
          </a:p>
          <a:p>
            <a:pPr algn="just"/>
            <a:r>
              <a:rPr lang="hu-HU" sz="2000" dirty="0" smtClean="0"/>
              <a:t>Véglegesítés</a:t>
            </a:r>
            <a:r>
              <a:rPr lang="hu-HU" sz="2000" dirty="0"/>
              <a:t>, azaz a pályázat tényleges benyújtása előtt </a:t>
            </a:r>
            <a:r>
              <a:rPr lang="hu-HU" sz="2000" dirty="0" smtClean="0"/>
              <a:t>lehetőség </a:t>
            </a:r>
            <a:r>
              <a:rPr lang="hu-HU" sz="2000" dirty="0"/>
              <a:t>van törölni megkezdett státuszú </a:t>
            </a:r>
            <a:r>
              <a:rPr lang="hu-HU" sz="2000" dirty="0" smtClean="0"/>
              <a:t>pályázatot </a:t>
            </a:r>
            <a:r>
              <a:rPr lang="hu-HU" sz="2000" dirty="0"/>
              <a:t>a</a:t>
            </a:r>
            <a:r>
              <a:rPr lang="hu-HU" sz="2000" b="1" dirty="0"/>
              <a:t> </a:t>
            </a:r>
            <a:r>
              <a:rPr lang="hu-HU" sz="2000" dirty="0"/>
              <a:t>Megkezdett pályázat törlése</a:t>
            </a:r>
            <a:r>
              <a:rPr lang="hu-HU" sz="2000" b="1" dirty="0"/>
              <a:t> </a:t>
            </a:r>
            <a:r>
              <a:rPr lang="hu-HU" sz="2000" dirty="0"/>
              <a:t>gomb segítségével. Beérkezett státuszú pályázat esetén már nincs lehetősége törölni. </a:t>
            </a:r>
          </a:p>
          <a:p>
            <a:pPr marL="0" indent="0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="" xmlns:p14="http://schemas.microsoft.com/office/powerpoint/2010/main" val="34571184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4000" b="1" dirty="0" smtClean="0"/>
              <a:t/>
            </a:r>
            <a:br>
              <a:rPr lang="hu-HU" sz="4000" b="1" dirty="0" smtClean="0"/>
            </a:br>
            <a:r>
              <a:rPr lang="hu-HU" sz="3300" b="1" dirty="0" smtClean="0"/>
              <a:t>Beadott pályázatok</a:t>
            </a:r>
            <a:endParaRPr lang="hu-HU" sz="3300" b="1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37419" y="1268760"/>
            <a:ext cx="778720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 </a:t>
            </a:r>
          </a:p>
          <a:p>
            <a:pPr marL="0" indent="0" algn="just"/>
            <a:r>
              <a:rPr lang="hu-HU" dirty="0"/>
              <a:t>A beadott </a:t>
            </a:r>
            <a:r>
              <a:rPr lang="hu-HU" dirty="0" smtClean="0"/>
              <a:t>pályázat nyomon követhető a felületen</a:t>
            </a:r>
          </a:p>
          <a:p>
            <a:pPr marL="0" indent="0" algn="just"/>
            <a:r>
              <a:rPr lang="hu-HU" dirty="0" smtClean="0"/>
              <a:t>Státusz</a:t>
            </a:r>
          </a:p>
          <a:p>
            <a:pPr marL="0" indent="0" algn="just"/>
            <a:r>
              <a:rPr lang="hu-HU" dirty="0" smtClean="0"/>
              <a:t>Beszámoló megtekintése</a:t>
            </a:r>
          </a:p>
          <a:p>
            <a:pPr marL="0" indent="0" algn="just"/>
            <a:r>
              <a:rPr lang="hu-HU" dirty="0" smtClean="0"/>
              <a:t>Értesítések</a:t>
            </a:r>
          </a:p>
          <a:p>
            <a:pPr marL="0" indent="0" algn="just"/>
            <a:r>
              <a:rPr lang="hu-HU" dirty="0" smtClean="0"/>
              <a:t>Módosítási kérelmek</a:t>
            </a:r>
            <a:endParaRPr lang="hu-HU" dirty="0" smtClean="0"/>
          </a:p>
          <a:p>
            <a:pPr marL="0" indent="0" algn="just">
              <a:buNone/>
            </a:pPr>
            <a:endParaRPr lang="hu-HU" sz="2200" dirty="0"/>
          </a:p>
        </p:txBody>
      </p:sp>
    </p:spTree>
    <p:extLst>
      <p:ext uri="{BB962C8B-B14F-4D97-AF65-F5344CB8AC3E}">
        <p14:creationId xmlns="" xmlns:p14="http://schemas.microsoft.com/office/powerpoint/2010/main" val="41774614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19672" y="1052736"/>
            <a:ext cx="6048672" cy="936104"/>
          </a:xfrm>
        </p:spPr>
        <p:txBody>
          <a:bodyPr>
            <a:normAutofit/>
          </a:bodyPr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2936701"/>
            <a:ext cx="8229600" cy="3921299"/>
          </a:xfrm>
        </p:spPr>
        <p:txBody>
          <a:bodyPr/>
          <a:lstStyle/>
          <a:p>
            <a:pPr algn="ctr"/>
            <a:r>
              <a:rPr lang="hu-HU" dirty="0" err="1" smtClean="0">
                <a:hlinkClick r:id="rId2"/>
              </a:rPr>
              <a:t>fokusz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ofa.hu</a:t>
            </a:r>
            <a:endParaRPr lang="hu-HU" dirty="0" smtClean="0"/>
          </a:p>
          <a:p>
            <a:pPr algn="ctr"/>
            <a:r>
              <a:rPr lang="hu-HU" dirty="0" err="1" smtClean="0"/>
              <a:t>www.OFA.hu</a:t>
            </a:r>
            <a:endParaRPr lang="hu-HU" dirty="0" smtClean="0"/>
          </a:p>
          <a:p>
            <a:pPr algn="ctr"/>
            <a:r>
              <a:rPr lang="hu-HU" dirty="0" err="1" smtClean="0"/>
              <a:t>www.forrastar.hu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112600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>
            <a:normAutofit/>
          </a:bodyPr>
          <a:lstStyle/>
          <a:p>
            <a:r>
              <a:rPr lang="hu-HU" sz="3000" b="1" dirty="0" smtClean="0"/>
              <a:t>Regisztráció</a:t>
            </a:r>
            <a:endParaRPr lang="en-US" sz="3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65398" y="1124744"/>
            <a:ext cx="8229600" cy="5400600"/>
          </a:xfrm>
        </p:spPr>
        <p:txBody>
          <a:bodyPr>
            <a:normAutofit fontScale="40000" lnSpcReduction="20000"/>
          </a:bodyPr>
          <a:lstStyle/>
          <a:p>
            <a:r>
              <a:rPr lang="hu-HU" sz="6800" dirty="0" smtClean="0"/>
              <a:t>Előzetes regisztráció</a:t>
            </a:r>
            <a:endParaRPr lang="hu-HU" sz="6800" dirty="0" smtClean="0"/>
          </a:p>
          <a:p>
            <a:endParaRPr lang="hu-HU" sz="6800" dirty="0" smtClean="0"/>
          </a:p>
          <a:p>
            <a:r>
              <a:rPr lang="hu-HU" sz="6800" dirty="0" smtClean="0"/>
              <a:t>Csak szociális szövetkezetként </a:t>
            </a:r>
            <a:r>
              <a:rPr lang="hu-HU" sz="6800" dirty="0" smtClean="0"/>
              <a:t>regisztrálva</a:t>
            </a:r>
          </a:p>
          <a:p>
            <a:endParaRPr lang="hu-HU" sz="6800" dirty="0" smtClean="0"/>
          </a:p>
          <a:p>
            <a:r>
              <a:rPr lang="hu-HU" sz="6800" dirty="0" smtClean="0"/>
              <a:t>Felhasználó név, jelszó:</a:t>
            </a:r>
          </a:p>
          <a:p>
            <a:pPr>
              <a:buNone/>
            </a:pPr>
            <a:r>
              <a:rPr lang="hu-HU" sz="6800" dirty="0" smtClean="0"/>
              <a:t>	</a:t>
            </a:r>
            <a:r>
              <a:rPr lang="hu-HU" sz="6800" dirty="0" smtClean="0"/>
              <a:t>Legalább </a:t>
            </a:r>
            <a:r>
              <a:rPr lang="hu-HU" sz="6800" dirty="0"/>
              <a:t>8, legfeljebb 15 karakter hosszúnak kell lennie, legalább 1 kisbetűt, 1 nagybetűt és 1 számot kell </a:t>
            </a:r>
            <a:r>
              <a:rPr lang="hu-HU" sz="6800" dirty="0" smtClean="0"/>
              <a:t>tartalmaznia</a:t>
            </a:r>
            <a:endParaRPr lang="hu-HU" sz="6800" dirty="0"/>
          </a:p>
          <a:p>
            <a:endParaRPr lang="hu-HU" sz="6800" dirty="0" smtClean="0"/>
          </a:p>
          <a:p>
            <a:r>
              <a:rPr lang="hu-HU" sz="6800" dirty="0" smtClean="0"/>
              <a:t>Ékezetes </a:t>
            </a:r>
            <a:r>
              <a:rPr lang="hu-HU" sz="6800" dirty="0"/>
              <a:t>betű használata sem a felhasználó név, sem pedig a jelszó esetében nem </a:t>
            </a:r>
            <a:r>
              <a:rPr lang="hu-HU" sz="6800" dirty="0" smtClean="0"/>
              <a:t>megengedett</a:t>
            </a:r>
          </a:p>
          <a:p>
            <a:pPr marL="0" indent="0" algn="just">
              <a:buNone/>
            </a:pPr>
            <a:endParaRPr lang="hu-HU" sz="6400" dirty="0" smtClean="0"/>
          </a:p>
          <a:p>
            <a:pPr marL="0" indent="0" algn="just">
              <a:buNone/>
            </a:pPr>
            <a:r>
              <a:rPr lang="hu-HU" sz="6400" dirty="0" smtClean="0"/>
              <a:t>Technikai probléma esetén: </a:t>
            </a:r>
            <a:r>
              <a:rPr lang="hu-HU" sz="6400" u="sng" dirty="0" err="1" smtClean="0">
                <a:hlinkClick r:id="rId2"/>
              </a:rPr>
              <a:t>fokusz</a:t>
            </a:r>
            <a:r>
              <a:rPr lang="hu-HU" sz="6400" u="sng" dirty="0" smtClean="0">
                <a:hlinkClick r:id="rId2"/>
              </a:rPr>
              <a:t>@</a:t>
            </a:r>
            <a:r>
              <a:rPr lang="hu-HU" sz="6400" u="sng" dirty="0" err="1" smtClean="0">
                <a:hlinkClick r:id="rId2"/>
              </a:rPr>
              <a:t>ofa.hu</a:t>
            </a:r>
            <a:endParaRPr lang="hu-HU" sz="6400" dirty="0"/>
          </a:p>
          <a:p>
            <a:pPr marL="0" indent="0" algn="just">
              <a:buNone/>
            </a:pPr>
            <a:r>
              <a:rPr lang="hu-HU" sz="4900" dirty="0" smtClean="0"/>
              <a:t> </a:t>
            </a:r>
            <a:endParaRPr lang="hu-HU" sz="4900" dirty="0"/>
          </a:p>
          <a:p>
            <a:pPr marL="0" indent="0">
              <a:buNone/>
            </a:pPr>
            <a:endParaRPr lang="hu-HU" sz="2100" dirty="0"/>
          </a:p>
          <a:p>
            <a:pPr marL="0" lvl="0" indent="0">
              <a:buNone/>
            </a:pPr>
            <a:endParaRPr lang="hu-HU" sz="2700" dirty="0" smtClean="0"/>
          </a:p>
          <a:p>
            <a:pPr marL="0" lvl="0" indent="0">
              <a:buNone/>
            </a:pPr>
            <a:endParaRPr lang="hu-HU" sz="2700" dirty="0"/>
          </a:p>
          <a:p>
            <a:pPr marL="0" lv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423992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sz="3300" b="1" dirty="0" smtClean="0"/>
              <a:t>Adatfeltöltés</a:t>
            </a:r>
            <a:endParaRPr lang="en-US" sz="33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42325"/>
            <a:ext cx="8388424" cy="463900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u-HU" sz="2800" dirty="0" smtClean="0"/>
              <a:t>Az adatlap kitöltése </a:t>
            </a:r>
            <a:r>
              <a:rPr lang="hu-HU" sz="2800" dirty="0" smtClean="0"/>
              <a:t>(felületről letölthető)</a:t>
            </a:r>
          </a:p>
          <a:p>
            <a:pPr lvl="1">
              <a:lnSpc>
                <a:spcPct val="80000"/>
              </a:lnSpc>
            </a:pPr>
            <a:endParaRPr lang="hu-HU" dirty="0" smtClean="0"/>
          </a:p>
          <a:p>
            <a:pPr>
              <a:lnSpc>
                <a:spcPct val="80000"/>
              </a:lnSpc>
            </a:pPr>
            <a:r>
              <a:rPr lang="hu-HU" sz="2800" dirty="0" smtClean="0"/>
              <a:t>Időkorlát (folyamatos mentés)</a:t>
            </a:r>
          </a:p>
          <a:p>
            <a:pPr>
              <a:lnSpc>
                <a:spcPct val="80000"/>
              </a:lnSpc>
            </a:pPr>
            <a:endParaRPr lang="hu-HU" sz="2800" dirty="0" smtClean="0"/>
          </a:p>
          <a:p>
            <a:pPr>
              <a:lnSpc>
                <a:spcPct val="80000"/>
              </a:lnSpc>
            </a:pPr>
            <a:r>
              <a:rPr lang="hu-HU" sz="2800" dirty="0" smtClean="0"/>
              <a:t>Ellenőrzés (kitöltetlen mezők)</a:t>
            </a:r>
          </a:p>
          <a:p>
            <a:pPr>
              <a:lnSpc>
                <a:spcPct val="80000"/>
              </a:lnSpc>
            </a:pPr>
            <a:endParaRPr lang="hu-HU" sz="2800" dirty="0" smtClean="0"/>
          </a:p>
          <a:p>
            <a:pPr>
              <a:lnSpc>
                <a:spcPct val="80000"/>
              </a:lnSpc>
            </a:pPr>
            <a:r>
              <a:rPr lang="hu-HU" sz="2800" dirty="0" smtClean="0"/>
              <a:t>Karakterszámláló</a:t>
            </a:r>
          </a:p>
          <a:p>
            <a:pPr>
              <a:lnSpc>
                <a:spcPct val="80000"/>
              </a:lnSpc>
            </a:pPr>
            <a:endParaRPr lang="hu-HU" sz="2800" dirty="0" smtClean="0"/>
          </a:p>
          <a:p>
            <a:pPr>
              <a:lnSpc>
                <a:spcPct val="80000"/>
              </a:lnSpc>
            </a:pPr>
            <a:r>
              <a:rPr lang="hu-HU" sz="2800" dirty="0" smtClean="0"/>
              <a:t>Regisztrációs nyilatkozat beküldése</a:t>
            </a:r>
            <a:endParaRPr lang="hu-HU" sz="2800" dirty="0" smtClean="0"/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endParaRPr lang="hu-HU" sz="2800" dirty="0"/>
          </a:p>
          <a:p>
            <a:pPr lvl="0"/>
            <a:endParaRPr lang="hu-HU" sz="2900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190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715617"/>
            <a:ext cx="8229600" cy="72008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33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Új pályázat beadása:</a:t>
            </a:r>
            <a:r>
              <a:rPr lang="hu-HU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251520" y="9788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u-HU" sz="2000" dirty="0" smtClean="0"/>
              <a:t>A </a:t>
            </a:r>
            <a:r>
              <a:rPr lang="hu-HU" sz="2000" dirty="0"/>
              <a:t>Belépést, majd a Fókusz program kiválasztását követően a </a:t>
            </a:r>
            <a:r>
              <a:rPr lang="hu-HU" sz="2000" b="1" dirty="0"/>
              <a:t>Megtekintés és új pályázat </a:t>
            </a:r>
            <a:r>
              <a:rPr lang="hu-HU" sz="2000" b="1" dirty="0" smtClean="0"/>
              <a:t>beadása</a:t>
            </a:r>
            <a:endParaRPr lang="hu-HU" sz="2000" dirty="0"/>
          </a:p>
          <a:p>
            <a:endParaRPr lang="hu-HU" dirty="0"/>
          </a:p>
        </p:txBody>
      </p:sp>
      <p:pic>
        <p:nvPicPr>
          <p:cNvPr id="5" name="Kép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1640" y="1700809"/>
            <a:ext cx="6192688" cy="51571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2908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392" y="260648"/>
            <a:ext cx="7920880" cy="864096"/>
          </a:xfrm>
        </p:spPr>
        <p:txBody>
          <a:bodyPr>
            <a:normAutofit fontScale="90000"/>
          </a:bodyPr>
          <a:lstStyle/>
          <a:p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/>
              <a:t/>
            </a:r>
            <a:br>
              <a:rPr lang="hu-HU" sz="3600" b="1" dirty="0"/>
            </a:br>
            <a:r>
              <a:rPr lang="hu-HU" sz="3600" b="1" dirty="0" smtClean="0"/>
              <a:t>Alapadatok</a:t>
            </a:r>
            <a:br>
              <a:rPr lang="hu-HU" sz="3600" b="1" dirty="0" smtClean="0"/>
            </a:b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000" b="1" dirty="0" smtClean="0"/>
              <a:t/>
            </a:r>
            <a:br>
              <a:rPr lang="hu-HU" sz="3000" b="1" dirty="0" smtClean="0"/>
            </a:br>
            <a:r>
              <a:rPr lang="hu-HU" sz="3000" b="1" dirty="0" smtClean="0"/>
              <a:t/>
            </a:r>
            <a:br>
              <a:rPr lang="hu-HU" sz="3000" b="1" dirty="0" smtClean="0"/>
            </a:br>
            <a:r>
              <a:rPr lang="hu-HU" sz="1400" dirty="0"/>
              <a:t/>
            </a:r>
            <a:br>
              <a:rPr lang="hu-HU" sz="1400" dirty="0"/>
            </a:br>
            <a:r>
              <a:rPr lang="hu-HU" sz="3000" b="1" dirty="0" smtClean="0"/>
              <a:t> </a:t>
            </a:r>
            <a:r>
              <a:rPr lang="hu-HU" sz="3600" dirty="0"/>
              <a:t/>
            </a:r>
            <a:br>
              <a:rPr lang="hu-HU" sz="3600" dirty="0"/>
            </a:br>
            <a:r>
              <a:rPr lang="hu-HU" sz="3600" dirty="0"/>
              <a:t/>
            </a:r>
            <a:br>
              <a:rPr lang="hu-HU" sz="3600" dirty="0"/>
            </a:br>
            <a:endParaRPr lang="en-US" sz="3600" dirty="0"/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573016"/>
            <a:ext cx="8280920" cy="2092722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251520" y="1268760"/>
            <a:ext cx="8424936" cy="226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</a:pPr>
            <a:r>
              <a:rPr lang="hu-HU" sz="2400" dirty="0" smtClean="0"/>
              <a:t/>
            </a:r>
            <a:br>
              <a:rPr lang="hu-HU" sz="2400" dirty="0" smtClean="0"/>
            </a:br>
            <a:endParaRPr lang="hu-HU" sz="2400" dirty="0" smtClean="0"/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hu-HU" sz="2400" dirty="0" smtClean="0"/>
              <a:t>Automatikus kitöltés az Adatlap adatai  alapján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hu-HU" sz="2400" dirty="0" smtClean="0"/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hu-HU" sz="2400" dirty="0" smtClean="0"/>
              <a:t>Adatmódosítás!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hu-HU" sz="3100" dirty="0"/>
          </a:p>
        </p:txBody>
      </p:sp>
    </p:spTree>
    <p:extLst>
      <p:ext uri="{BB962C8B-B14F-4D97-AF65-F5344CB8AC3E}">
        <p14:creationId xmlns="" xmlns:p14="http://schemas.microsoft.com/office/powerpoint/2010/main" val="126968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3300" b="1" dirty="0" smtClean="0"/>
              <a:t/>
            </a:r>
            <a:br>
              <a:rPr lang="hu-HU" sz="3300" b="1" dirty="0" smtClean="0"/>
            </a:br>
            <a:r>
              <a:rPr lang="hu-HU" sz="3300" b="1" dirty="0"/>
              <a:t/>
            </a:r>
            <a:br>
              <a:rPr lang="hu-HU" sz="3300" b="1" dirty="0"/>
            </a:br>
            <a:r>
              <a:rPr lang="hu-HU" sz="3300" b="1" dirty="0" smtClean="0"/>
              <a:t>Kötelezettségvállaló</a:t>
            </a:r>
            <a:r>
              <a:rPr lang="hu-HU" b="1" dirty="0"/>
              <a:t/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47565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u-HU" sz="2000" dirty="0"/>
              <a:t>Projekt kiírása alapján csak a pályázó lehet a kötelezettségvállaló</a:t>
            </a:r>
            <a:r>
              <a:rPr lang="hu-HU" sz="2000" dirty="0" smtClean="0"/>
              <a:t>, </a:t>
            </a:r>
            <a:r>
              <a:rPr lang="hu-HU" sz="2000" dirty="0"/>
              <a:t>az </a:t>
            </a:r>
            <a:r>
              <a:rPr lang="hu-HU" sz="2000" b="1" dirty="0" smtClean="0"/>
              <a:t>Igen</a:t>
            </a:r>
            <a:r>
              <a:rPr lang="hu-HU" sz="2000" dirty="0" smtClean="0"/>
              <a:t> alapértelmezett</a:t>
            </a:r>
            <a:endParaRPr lang="hu-HU" sz="2000" dirty="0"/>
          </a:p>
          <a:p>
            <a:endParaRPr lang="hu-HU" dirty="0"/>
          </a:p>
        </p:txBody>
      </p:sp>
      <p:pic>
        <p:nvPicPr>
          <p:cNvPr id="4" name="Kép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2420888"/>
            <a:ext cx="8424936" cy="38164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62569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3000" b="1" dirty="0" smtClean="0"/>
              <a:t/>
            </a:r>
            <a:br>
              <a:rPr lang="hu-HU" sz="3000" b="1" dirty="0" smtClean="0"/>
            </a:br>
            <a:r>
              <a:rPr lang="hu-HU" sz="3000" b="1" dirty="0" smtClean="0"/>
              <a:t>Számlatulajdonos</a:t>
            </a:r>
            <a:endParaRPr lang="en-US" sz="3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</a:pPr>
            <a:r>
              <a:rPr lang="hu-HU" sz="2400" dirty="0" smtClean="0"/>
              <a:t> </a:t>
            </a:r>
            <a:r>
              <a:rPr lang="hu-HU" sz="2400" dirty="0" err="1" smtClean="0"/>
              <a:t>Alszámla</a:t>
            </a:r>
            <a:r>
              <a:rPr lang="hu-HU" sz="2400" dirty="0" smtClean="0"/>
              <a:t> nélkül: </a:t>
            </a:r>
            <a:r>
              <a:rPr lang="hu-HU" sz="2400" b="1" dirty="0" smtClean="0"/>
              <a:t>Igen</a:t>
            </a:r>
          </a:p>
          <a:p>
            <a:pPr marL="0" indent="0">
              <a:lnSpc>
                <a:spcPct val="80000"/>
              </a:lnSpc>
            </a:pPr>
            <a:endParaRPr lang="hu-HU" sz="2400" dirty="0" smtClean="0"/>
          </a:p>
          <a:p>
            <a:pPr marL="0" indent="0">
              <a:lnSpc>
                <a:spcPct val="80000"/>
              </a:lnSpc>
            </a:pPr>
            <a:r>
              <a:rPr lang="hu-HU" sz="2400" dirty="0" smtClean="0"/>
              <a:t>Meglévő </a:t>
            </a:r>
            <a:r>
              <a:rPr lang="hu-HU" sz="2400" dirty="0" err="1" smtClean="0"/>
              <a:t>alszámlával</a:t>
            </a:r>
            <a:r>
              <a:rPr lang="hu-HU" sz="2400" dirty="0" smtClean="0"/>
              <a:t>: </a:t>
            </a:r>
            <a:r>
              <a:rPr lang="hu-HU" sz="2400" b="1" dirty="0" smtClean="0"/>
              <a:t>Nem</a:t>
            </a:r>
          </a:p>
          <a:p>
            <a:pPr marL="0" indent="0" algn="just"/>
            <a:endParaRPr lang="hu-HU" sz="2400" dirty="0" smtClean="0"/>
          </a:p>
          <a:p>
            <a:pPr marL="0" indent="0" algn="just"/>
            <a:r>
              <a:rPr lang="hu-HU" sz="2400" dirty="0" smtClean="0"/>
              <a:t>Módosítás</a:t>
            </a:r>
            <a:endParaRPr lang="hu-HU" sz="2400" dirty="0"/>
          </a:p>
          <a:p>
            <a:pPr marL="0" indent="0">
              <a:buNone/>
            </a:pPr>
            <a:endParaRPr lang="hu-HU" sz="2200" dirty="0" smtClean="0"/>
          </a:p>
          <a:p>
            <a:endParaRPr lang="en-US" dirty="0"/>
          </a:p>
        </p:txBody>
      </p:sp>
      <p:pic>
        <p:nvPicPr>
          <p:cNvPr id="4" name="Kép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5536" y="3717032"/>
            <a:ext cx="8208912" cy="23042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8985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820472" cy="1143000"/>
          </a:xfrm>
        </p:spPr>
        <p:txBody>
          <a:bodyPr>
            <a:noAutofit/>
          </a:bodyPr>
          <a:lstStyle/>
          <a:p>
            <a:r>
              <a:rPr lang="hu-HU" sz="3000" b="1" dirty="0" smtClean="0"/>
              <a:t/>
            </a:r>
            <a:br>
              <a:rPr lang="hu-HU" sz="3000" b="1" dirty="0" smtClean="0"/>
            </a:br>
            <a:r>
              <a:rPr lang="hu-HU" sz="3000" b="1" dirty="0" smtClean="0"/>
              <a:t>Projektadatok</a:t>
            </a:r>
            <a:endParaRPr lang="en-US" sz="3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052736"/>
            <a:ext cx="8229600" cy="4525963"/>
          </a:xfrm>
        </p:spPr>
        <p:txBody>
          <a:bodyPr>
            <a:normAutofit/>
          </a:bodyPr>
          <a:lstStyle/>
          <a:p>
            <a:pPr marL="0" indent="0"/>
            <a:r>
              <a:rPr lang="hu-HU" sz="2800" dirty="0" smtClean="0"/>
              <a:t>Projekt cím</a:t>
            </a:r>
          </a:p>
          <a:p>
            <a:pPr marL="0" indent="0"/>
            <a:r>
              <a:rPr lang="hu-HU" sz="2800" dirty="0" smtClean="0"/>
              <a:t>Projekt megkezdése (költségek elszámolása)</a:t>
            </a:r>
          </a:p>
          <a:p>
            <a:pPr marL="0" indent="0"/>
            <a:r>
              <a:rPr lang="hu-HU" sz="2800" dirty="0" smtClean="0"/>
              <a:t>Projekt vége (36 hónap)</a:t>
            </a:r>
            <a:endParaRPr lang="hu-HU" sz="28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564904"/>
            <a:ext cx="7776864" cy="39604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8039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szt" id="{F5761594-8C30-4AD5-BCB3-26CD6D3DD577}" vid="{D0EE8485-2541-4D43-921A-0DDA473E11E7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</TotalTime>
  <Words>296</Words>
  <Application>Microsoft Office PowerPoint</Application>
  <PresentationFormat>Diavetítés a képernyőre (4:3 oldalarány)</PresentationFormat>
  <Paragraphs>149</Paragraphs>
  <Slides>25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6" baseType="lpstr">
      <vt:lpstr>Office-téma</vt:lpstr>
      <vt:lpstr>Fókuszban az önkormányzati tagsággal rendelkező szociális szövetkezetek</vt:lpstr>
      <vt:lpstr>  Általános tudnivalók</vt:lpstr>
      <vt:lpstr>Regisztráció</vt:lpstr>
      <vt:lpstr> Adatfeltöltés</vt:lpstr>
      <vt:lpstr>Új pályázat beadása: </vt:lpstr>
      <vt:lpstr>      Alapadatok        </vt:lpstr>
      <vt:lpstr>  Kötelezettségvállaló </vt:lpstr>
      <vt:lpstr> Számlatulajdonos</vt:lpstr>
      <vt:lpstr> Projektadatok</vt:lpstr>
      <vt:lpstr> Pénzügyi adatok </vt:lpstr>
      <vt:lpstr> Információs adatok</vt:lpstr>
      <vt:lpstr> Költségvetés </vt:lpstr>
      <vt:lpstr> A projekt részletes adatai: </vt:lpstr>
      <vt:lpstr>14. dia</vt:lpstr>
      <vt:lpstr> A szociális szövetkezet bemutatása  </vt:lpstr>
      <vt:lpstr>A szociális szövetkezet tagjainak, célcsoportjának bemutatása   </vt:lpstr>
      <vt:lpstr> A pályázat célja A pályázat szakmai tartalma, várható eredményei    </vt:lpstr>
      <vt:lpstr> Ütemezés, erőforrások  </vt:lpstr>
      <vt:lpstr> Az önkormányzati tag bemutatása  </vt:lpstr>
      <vt:lpstr>20. dia</vt:lpstr>
      <vt:lpstr>21. dia</vt:lpstr>
      <vt:lpstr> A pályázat véglegesítése</vt:lpstr>
      <vt:lpstr> Megkezdett pályázatok</vt:lpstr>
      <vt:lpstr> Beadott pályázatok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user4</dc:creator>
  <cp:lastModifiedBy>Asus</cp:lastModifiedBy>
  <cp:revision>127</cp:revision>
  <dcterms:created xsi:type="dcterms:W3CDTF">2014-11-17T07:26:35Z</dcterms:created>
  <dcterms:modified xsi:type="dcterms:W3CDTF">2016-07-07T04:15:31Z</dcterms:modified>
</cp:coreProperties>
</file>