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71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ós Andrea" initials="SA" lastIdx="29" clrIdx="0">
    <p:extLst>
      <p:ext uri="{19B8F6BF-5375-455C-9EA6-DF929625EA0E}">
        <p15:presenceInfo xmlns:p15="http://schemas.microsoft.com/office/powerpoint/2012/main" userId="S-1-5-21-974030530-681081338-2913143166-33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0DAD-088D-4E9C-B3D4-DA90C6101AA7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403C9-B6F2-4EC0-8DD2-1B58806E6C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53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403C9-B6F2-4EC0-8DD2-1B58806E6CE4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6299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403C9-B6F2-4EC0-8DD2-1B58806E6CE4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628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39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65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97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9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33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99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636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3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65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34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7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dirty="0"/>
              <a:t>Fókuszban az önkormányzati tagsággal rendelkező szociális szövetkezetek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7488832" cy="3024336"/>
          </a:xfrm>
        </p:spPr>
        <p:txBody>
          <a:bodyPr>
            <a:normAutofit/>
          </a:bodyPr>
          <a:lstStyle/>
          <a:p>
            <a:r>
              <a:rPr lang="hu-HU" dirty="0"/>
              <a:t>Soós Andrea koordinációs igazgató</a:t>
            </a:r>
          </a:p>
          <a:p>
            <a:r>
              <a:rPr lang="hu-HU" dirty="0"/>
              <a:t>Papp Miklós projektvezető</a:t>
            </a:r>
          </a:p>
          <a:p>
            <a:r>
              <a:rPr lang="hu-HU" dirty="0"/>
              <a:t>Nagy Sándor pénzügyi vezető</a:t>
            </a:r>
          </a:p>
          <a:p>
            <a:endParaRPr lang="hu-HU" dirty="0"/>
          </a:p>
          <a:p>
            <a:r>
              <a:rPr lang="hu-HU" dirty="0"/>
              <a:t>Belügyminisztérium, 2016. július 7.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2218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(Jel)zálogjog I.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Tulajdon teljes körű megszerzése </a:t>
            </a:r>
            <a:r>
              <a:rPr lang="hu-HU" dirty="0">
                <a:sym typeface="Wingdings" panose="05000000000000000000" pitchFamily="2" charset="2"/>
              </a:rPr>
              <a:t> Kérelem benyújtása (15 napon belül)  (hiánypótlás 8 nap)  Döntés (20 napon belül)  (jel)zálogjog bejegyzés (Támogató javára) a támogatott összeg erejéig  szerződés teljesülése esetén (jel)zálogjog törlése kérelemre</a:t>
            </a:r>
          </a:p>
          <a:p>
            <a:r>
              <a:rPr lang="hu-HU" dirty="0">
                <a:sym typeface="Wingdings" panose="05000000000000000000" pitchFamily="2" charset="2"/>
              </a:rPr>
              <a:t>Ügyintézés és annak költsége elszámolható költség (</a:t>
            </a:r>
            <a:r>
              <a:rPr lang="hu-HU" dirty="0" err="1">
                <a:sym typeface="Wingdings" panose="05000000000000000000" pitchFamily="2" charset="2"/>
              </a:rPr>
              <a:t>támogatottat</a:t>
            </a:r>
            <a:r>
              <a:rPr lang="hu-HU" dirty="0">
                <a:sym typeface="Wingdings" panose="05000000000000000000" pitchFamily="2" charset="2"/>
              </a:rPr>
              <a:t> terheli)</a:t>
            </a:r>
          </a:p>
          <a:p>
            <a:r>
              <a:rPr lang="hu-HU" dirty="0">
                <a:sym typeface="Wingdings" panose="05000000000000000000" pitchFamily="2" charset="2"/>
              </a:rPr>
              <a:t>Támogatás kihelyezése a (jel)zálogjog bejegyzést követően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11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(Jel)zálogjog II.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Ingatlanon értékhatártól függetlenül kötelező</a:t>
            </a:r>
          </a:p>
          <a:p>
            <a:r>
              <a:rPr lang="hu-HU" dirty="0"/>
              <a:t>Első ranghelyű jelzálogjog</a:t>
            </a:r>
          </a:p>
          <a:p>
            <a:r>
              <a:rPr lang="hu-HU" dirty="0"/>
              <a:t>Kizáró okok</a:t>
            </a:r>
          </a:p>
          <a:p>
            <a:r>
              <a:rPr lang="hu-HU" dirty="0"/>
              <a:t>Ingóság esetén 2 millió Ft felett kötelező</a:t>
            </a:r>
          </a:p>
          <a:p>
            <a:r>
              <a:rPr lang="hu-HU" dirty="0"/>
              <a:t>Támogatás igénybe vehető:</a:t>
            </a:r>
          </a:p>
          <a:p>
            <a:pPr lvl="1"/>
            <a:r>
              <a:rPr lang="hu-HU" dirty="0"/>
              <a:t>új eszközre </a:t>
            </a:r>
          </a:p>
          <a:p>
            <a:pPr lvl="1"/>
            <a:r>
              <a:rPr lang="hu-HU" dirty="0"/>
              <a:t>nettó 1,5 millió Ft feletti használt eszközre  </a:t>
            </a:r>
          </a:p>
          <a:p>
            <a:pPr lvl="1"/>
            <a:r>
              <a:rPr lang="hu-HU" dirty="0"/>
              <a:t>minden haszonkölcsönbe kapott eszközre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64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8994" y="620688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/>
              <a:t>Haszonkölcsönbe adott eszközök I.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8994" y="1763688"/>
            <a:ext cx="8229600" cy="4525963"/>
          </a:xfrm>
        </p:spPr>
        <p:txBody>
          <a:bodyPr/>
          <a:lstStyle/>
          <a:p>
            <a:r>
              <a:rPr lang="hu-HU" dirty="0"/>
              <a:t>Független szakértő felkérése (jogosultsági igazolás)</a:t>
            </a:r>
            <a:r>
              <a:rPr lang="hu-HU" dirty="0">
                <a:sym typeface="Wingdings" panose="05000000000000000000" pitchFamily="2" charset="2"/>
              </a:rPr>
              <a:t> értékbecslés (100 ezer Ft felett) további 2 árajánlat bekérése / közbeszerzés</a:t>
            </a:r>
          </a:p>
          <a:p>
            <a:r>
              <a:rPr lang="hu-HU" dirty="0">
                <a:sym typeface="Wingdings" panose="05000000000000000000" pitchFamily="2" charset="2"/>
              </a:rPr>
              <a:t>Tulajdonos önkormányzat kérelme a KH FFO felé (+eladási és vételi szándéknyilatkozat +haszonkölcsön szerződés +értékbecslés) hozzájárulás az elidegenítési tilalom feloldásához  felterjesztés a BM </a:t>
            </a:r>
            <a:r>
              <a:rPr lang="hu-HU" dirty="0" err="1">
                <a:sym typeface="Wingdings" panose="05000000000000000000" pitchFamily="2" charset="2"/>
              </a:rPr>
              <a:t>SzSzKO</a:t>
            </a:r>
            <a:r>
              <a:rPr lang="hu-HU" dirty="0">
                <a:sym typeface="Wingdings" panose="05000000000000000000" pitchFamily="2" charset="2"/>
              </a:rPr>
              <a:t> felé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88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hu-HU" dirty="0"/>
              <a:t>Haszonkölcsönbe adott eszközök II.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26924"/>
            <a:ext cx="8229600" cy="4525963"/>
          </a:xfrm>
        </p:spPr>
        <p:txBody>
          <a:bodyPr/>
          <a:lstStyle/>
          <a:p>
            <a:r>
              <a:rPr lang="hu-HU" dirty="0"/>
              <a:t>Illetékes állami képviselő támogató vagy elutasító véleménye (helyszíni látogatás) </a:t>
            </a:r>
            <a:r>
              <a:rPr lang="hu-HU" dirty="0">
                <a:sym typeface="Wingdings" panose="05000000000000000000" pitchFamily="2" charset="2"/>
              </a:rPr>
              <a:t> KH FFO felé elküldés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Hozzájárulás  önkorm. értesítése  </a:t>
            </a:r>
            <a:r>
              <a:rPr lang="hu-HU" dirty="0" err="1">
                <a:sym typeface="Wingdings" panose="05000000000000000000" pitchFamily="2" charset="2"/>
              </a:rPr>
              <a:t>szocszöv</a:t>
            </a:r>
            <a:r>
              <a:rPr lang="hu-HU" dirty="0">
                <a:sym typeface="Wingdings" panose="05000000000000000000" pitchFamily="2" charset="2"/>
              </a:rPr>
              <a:t> elkülönített számlára utal az önkorm. részére  önkorm. értesíti a KH FFO-t (6 hónapos felhasználás figyelése)  BM tájékoztatása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Elutasítás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57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Hol tudok pályázni?</a:t>
            </a:r>
            <a:endParaRPr lang="en-US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739106"/>
            <a:ext cx="60960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8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11144" cy="1143000"/>
          </a:xfrm>
        </p:spPr>
        <p:txBody>
          <a:bodyPr/>
          <a:lstStyle/>
          <a:p>
            <a:r>
              <a:rPr lang="hu-HU" dirty="0"/>
              <a:t>Az előadások témái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program szakmai bemutatása (Soós Andrea)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 pályázati felület bemutatása (Papp Miklós)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 program pénzügyi feltételei, elszámolások (Nagy Sándor) 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Kérdések, válaszok (Papp Miklós, Nagy Sándor)</a:t>
            </a:r>
          </a:p>
        </p:txBody>
      </p:sp>
    </p:spTree>
    <p:extLst>
      <p:ext uri="{BB962C8B-B14F-4D97-AF65-F5344CB8AC3E}">
        <p14:creationId xmlns:p14="http://schemas.microsoft.com/office/powerpoint/2010/main" val="2112600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hu-HU" dirty="0"/>
              <a:t>A program célja, pályázók köre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/>
              <a:t>CÉL:</a:t>
            </a:r>
          </a:p>
          <a:p>
            <a:r>
              <a:rPr lang="hu-HU" dirty="0"/>
              <a:t>elsősorban a közfoglalkoztatás alapjain szerveződő szociális szövetkezetek foglalkoztatási képességének növelése, önfenntartó piaci szereplővé válása </a:t>
            </a:r>
          </a:p>
          <a:p>
            <a:pPr marL="0" indent="0">
              <a:buNone/>
            </a:pPr>
            <a:r>
              <a:rPr lang="hu-HU" dirty="0"/>
              <a:t>CÉLCSOPORT</a:t>
            </a:r>
          </a:p>
          <a:p>
            <a:r>
              <a:rPr lang="hu-HU" dirty="0"/>
              <a:t>Magyarországon székhellyel rendelkező - a szövetkezetekről szóló 2006. évi X. törvény szerinti szövetkezetek</a:t>
            </a:r>
          </a:p>
          <a:p>
            <a:r>
              <a:rPr lang="hu-HU" dirty="0"/>
              <a:t>Kizárólag önkormányzati tagsággal, továbbá legalább 2 közfoglalkoztatott alapító taggal rendelkező szociális szövetkezet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Kötelezően megvalósítandó tevékenységek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2492897"/>
            <a:ext cx="6840760" cy="3456384"/>
          </a:xfrm>
        </p:spPr>
        <p:txBody>
          <a:bodyPr/>
          <a:lstStyle/>
          <a:p>
            <a:pPr lvl="0"/>
            <a:r>
              <a:rPr lang="hu-HU" dirty="0"/>
              <a:t>Célcsoport foglalkoztatása</a:t>
            </a:r>
            <a:endParaRPr lang="en-US" dirty="0"/>
          </a:p>
          <a:p>
            <a:pPr lvl="0"/>
            <a:r>
              <a:rPr lang="hu-HU" dirty="0"/>
              <a:t>Szociális szövetkezeti menedzser képzés</a:t>
            </a:r>
            <a:endParaRPr lang="en-US" dirty="0"/>
          </a:p>
          <a:p>
            <a:pPr lvl="0"/>
            <a:r>
              <a:rPr lang="hu-HU" dirty="0"/>
              <a:t>Közösségépítő tréning</a:t>
            </a:r>
            <a:endParaRPr lang="en-US" dirty="0"/>
          </a:p>
          <a:p>
            <a:pPr lvl="0"/>
            <a:r>
              <a:rPr lang="hu-HU" dirty="0"/>
              <a:t>Projektmenedzsment működtetése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7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9406" y="548680"/>
            <a:ext cx="8229600" cy="1143000"/>
          </a:xfrm>
        </p:spPr>
        <p:txBody>
          <a:bodyPr/>
          <a:lstStyle/>
          <a:p>
            <a:r>
              <a:rPr lang="hu-HU" dirty="0"/>
              <a:t>Választható tevékenységek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9406" y="1916832"/>
            <a:ext cx="8229600" cy="4525963"/>
          </a:xfrm>
        </p:spPr>
        <p:txBody>
          <a:bodyPr/>
          <a:lstStyle/>
          <a:p>
            <a:pPr lvl="0"/>
            <a:r>
              <a:rPr lang="hu-HU" dirty="0"/>
              <a:t>Támogatható tevékenységek </a:t>
            </a:r>
            <a:endParaRPr lang="en-US" dirty="0"/>
          </a:p>
          <a:p>
            <a:pPr lvl="0"/>
            <a:r>
              <a:rPr lang="hu-HU" dirty="0"/>
              <a:t>Technológiai fejlődést, modernizációt megvalósító fejlesztések</a:t>
            </a:r>
            <a:endParaRPr lang="en-US" dirty="0"/>
          </a:p>
          <a:p>
            <a:pPr lvl="0"/>
            <a:r>
              <a:rPr lang="hu-HU" dirty="0"/>
              <a:t>A termelő kapacitások bővítése</a:t>
            </a:r>
            <a:endParaRPr lang="en-US" dirty="0"/>
          </a:p>
          <a:p>
            <a:pPr lvl="0"/>
            <a:r>
              <a:rPr lang="hu-HU" dirty="0"/>
              <a:t>Kereskedelmi tevékenységhez kapcsolódó tevékenységek és beruházások</a:t>
            </a:r>
            <a:endParaRPr lang="en-US" dirty="0"/>
          </a:p>
          <a:p>
            <a:pPr lvl="0"/>
            <a:r>
              <a:rPr lang="hu-HU" dirty="0"/>
              <a:t>Szükséges humán infrastrukturális fejlesztések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8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hu-HU" dirty="0"/>
              <a:t>OFA által nyújtott szolgáltatások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1787728"/>
            <a:ext cx="7211144" cy="4525963"/>
          </a:xfrm>
        </p:spPr>
        <p:txBody>
          <a:bodyPr/>
          <a:lstStyle/>
          <a:p>
            <a:r>
              <a:rPr lang="hu-HU" dirty="0"/>
              <a:t>Szakmai tanácsadás</a:t>
            </a:r>
          </a:p>
          <a:p>
            <a:r>
              <a:rPr lang="hu-HU" dirty="0"/>
              <a:t>Szakértői tanácsadás</a:t>
            </a:r>
          </a:p>
          <a:p>
            <a:r>
              <a:rPr lang="hu-HU" dirty="0"/>
              <a:t>Szociális szövetkezeti menedzser képzés </a:t>
            </a:r>
          </a:p>
          <a:p>
            <a:r>
              <a:rPr lang="hu-HU" dirty="0"/>
              <a:t>Közösségépítő tréningek </a:t>
            </a:r>
          </a:p>
          <a:p>
            <a:r>
              <a:rPr lang="hu-HU" dirty="0"/>
              <a:t>Rendezvények</a:t>
            </a:r>
          </a:p>
          <a:p>
            <a:r>
              <a:rPr lang="hu-HU" dirty="0"/>
              <a:t>Online felület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hu-HU" dirty="0"/>
              <a:t>Megvalósítás időszaka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 lvl="0"/>
            <a:r>
              <a:rPr lang="hu-HU" dirty="0"/>
              <a:t>ciklus: 2016. június 21. – 2016. szeptember 30. </a:t>
            </a:r>
            <a:endParaRPr lang="en-US" dirty="0"/>
          </a:p>
          <a:p>
            <a:pPr lvl="0"/>
            <a:r>
              <a:rPr lang="hu-HU" dirty="0"/>
              <a:t>ciklus: 2017. március 01. – 2017. augusztus 31.</a:t>
            </a:r>
            <a:endParaRPr lang="en-US" dirty="0"/>
          </a:p>
          <a:p>
            <a:r>
              <a:rPr lang="hu-HU" dirty="0"/>
              <a:t>A pályázatok lebonyolítására 36 hónap áll rendelkezésre</a:t>
            </a:r>
          </a:p>
          <a:p>
            <a:r>
              <a:rPr lang="hu-HU" dirty="0"/>
              <a:t>Fenntartási/</a:t>
            </a:r>
            <a:r>
              <a:rPr lang="hu-HU" dirty="0" err="1"/>
              <a:t>továbbfoglalkoztatási</a:t>
            </a:r>
            <a:r>
              <a:rPr lang="hu-HU" dirty="0"/>
              <a:t> idő: 18 hónap</a:t>
            </a:r>
          </a:p>
          <a:p>
            <a:r>
              <a:rPr lang="hu-HU" dirty="0"/>
              <a:t>Pályázható összeg: </a:t>
            </a:r>
            <a:r>
              <a:rPr lang="hu-HU" dirty="0" err="1"/>
              <a:t>max</a:t>
            </a:r>
            <a:r>
              <a:rPr lang="hu-HU" dirty="0"/>
              <a:t>. 200 ezer 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397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Indikátorok</a:t>
            </a:r>
            <a:endParaRPr lang="en-US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726851"/>
          <a:ext cx="8229600" cy="4468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43">
                  <a:extLst>
                    <a:ext uri="{9D8B030D-6E8A-4147-A177-3AD203B41FA5}">
                      <a16:colId xmlns:a16="http://schemas.microsoft.com/office/drawing/2014/main" val="3104694455"/>
                    </a:ext>
                  </a:extLst>
                </a:gridCol>
                <a:gridCol w="2529779">
                  <a:extLst>
                    <a:ext uri="{9D8B030D-6E8A-4147-A177-3AD203B41FA5}">
                      <a16:colId xmlns:a16="http://schemas.microsoft.com/office/drawing/2014/main" val="901711532"/>
                    </a:ext>
                  </a:extLst>
                </a:gridCol>
                <a:gridCol w="1352946">
                  <a:extLst>
                    <a:ext uri="{9D8B030D-6E8A-4147-A177-3AD203B41FA5}">
                      <a16:colId xmlns:a16="http://schemas.microsoft.com/office/drawing/2014/main" val="1239495037"/>
                    </a:ext>
                  </a:extLst>
                </a:gridCol>
                <a:gridCol w="1716695">
                  <a:extLst>
                    <a:ext uri="{9D8B030D-6E8A-4147-A177-3AD203B41FA5}">
                      <a16:colId xmlns:a16="http://schemas.microsoft.com/office/drawing/2014/main" val="1410021883"/>
                    </a:ext>
                  </a:extLst>
                </a:gridCol>
                <a:gridCol w="2284537">
                  <a:extLst>
                    <a:ext uri="{9D8B030D-6E8A-4147-A177-3AD203B41FA5}">
                      <a16:colId xmlns:a16="http://schemas.microsoft.com/office/drawing/2014/main" val="593097184"/>
                    </a:ext>
                  </a:extLst>
                </a:gridCol>
              </a:tblGrid>
              <a:tr h="4057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Mutató neve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Típus (kimenet/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eredmény)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Minimálisan elvárt célérték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Mutató forrása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077775958"/>
                  </a:ext>
                </a:extLst>
              </a:tr>
              <a:tr h="767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4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szerződéskötéstől számított 30 napon belül munkaviszony keretében újonnan foglalkoztatásba vont személyek (szociális szövetkezeti tagok) száma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eredmény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 fő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munkaszerződés, bérjegyzék, folyószámla kivonat Általános Nyomtatványkitöltő Program (ÁNYK-n keresztül)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137210754"/>
                  </a:ext>
                </a:extLst>
              </a:tr>
              <a:tr h="767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4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szerződéskötéstől számított 180 napon belül munkaviszony keretében újonnan foglalkoztatásba vont személyek száma összesen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eredmény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 fő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munkaszerződés, bérjegyzék, folyószámla kivonat (ÁNYK-n keresztül)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530690302"/>
                  </a:ext>
                </a:extLst>
              </a:tr>
              <a:tr h="767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4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Szociális szövetkezeti menedzserképzésen való részvétel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kimenet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 fő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tanúsítvány, tagnyilvántartás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3133934686"/>
                  </a:ext>
                </a:extLst>
              </a:tr>
              <a:tr h="767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4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Közösségépítő tréningen való részvétel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kimenet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6 - 10 fő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tanúsítvány, jelenléti ív, tagnyilvántartás, munkaszerződés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297631433"/>
                  </a:ext>
                </a:extLst>
              </a:tr>
              <a:tr h="767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4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továbbfoglalkoztatási időszak végén munkaviszony keretében foglalkoztatottak száma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eredmény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min.5 fő, a vállalt létszámmal megegyezően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munkaszerződés, bérjegyzék, folyószámla kivonat (ÁNYK-n keresztül)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805211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82792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 </a:t>
            </a:r>
            <a:r>
              <a:rPr lang="hu-HU" dirty="0" err="1"/>
              <a:t>minimis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Igényelt támogatás 100%-</a:t>
            </a:r>
            <a:r>
              <a:rPr lang="hu-HU" dirty="0" err="1"/>
              <a:t>ban</a:t>
            </a:r>
            <a:r>
              <a:rPr lang="hu-HU" dirty="0"/>
              <a:t> de </a:t>
            </a:r>
            <a:r>
              <a:rPr lang="hu-HU" dirty="0" err="1"/>
              <a:t>minimis</a:t>
            </a:r>
            <a:endParaRPr lang="hu-HU" dirty="0"/>
          </a:p>
          <a:p>
            <a:r>
              <a:rPr lang="hu-HU" b="1" dirty="0"/>
              <a:t>200 ezer € / 3 év </a:t>
            </a:r>
            <a:r>
              <a:rPr lang="hu-HU" sz="1800" dirty="0"/>
              <a:t>(2014-2016)</a:t>
            </a:r>
          </a:p>
          <a:p>
            <a:r>
              <a:rPr lang="hu-HU" dirty="0"/>
              <a:t>Mezőgazdasági (1. célterület) 15 ezer € / 3 év</a:t>
            </a:r>
          </a:p>
          <a:p>
            <a:r>
              <a:rPr lang="hu-HU" dirty="0"/>
              <a:t>Árfolyam: 37/2011. (III. 22.) Korm. Rendelet</a:t>
            </a:r>
          </a:p>
          <a:p>
            <a:pPr marL="0" indent="0">
              <a:buNone/>
            </a:pPr>
            <a:r>
              <a:rPr lang="hu-HU" sz="1900" b="1" dirty="0"/>
              <a:t>támogatási döntés napját megelőző hónap utolsó napján </a:t>
            </a:r>
            <a:r>
              <a:rPr lang="hu-HU" sz="1900" dirty="0"/>
              <a:t>érvényes, a Magyar Nemzeti Bank által közzétett, két tizedesjegy pontossággal meghatározott devizaárfolyam (2016.06.30. </a:t>
            </a:r>
            <a:r>
              <a:rPr lang="en-US" sz="1900" b="1" dirty="0"/>
              <a:t>316,16</a:t>
            </a:r>
            <a:r>
              <a:rPr lang="hu-HU" sz="1900" b="1" dirty="0"/>
              <a:t> Ft/ € ~ 63,232 m Ft</a:t>
            </a:r>
            <a:r>
              <a:rPr lang="hu-HU" sz="1900" dirty="0"/>
              <a:t>)</a:t>
            </a:r>
          </a:p>
          <a:p>
            <a:r>
              <a:rPr lang="hu-HU" dirty="0"/>
              <a:t>Igazolás csekély összegű támogatásról (OFA)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3441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zt" id="{F5761594-8C30-4AD5-BCB3-26CD6D3DD577}" vid="{D0EE8485-2541-4D43-921A-0DDA473E11E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657</Words>
  <Application>Microsoft Office PowerPoint</Application>
  <PresentationFormat>Diavetítés a képernyőre (4:3 oldalarány)</PresentationFormat>
  <Paragraphs>106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Office-téma</vt:lpstr>
      <vt:lpstr>Fókuszban az önkormányzati tagsággal rendelkező szociális szövetkezetek</vt:lpstr>
      <vt:lpstr>Az előadások témái</vt:lpstr>
      <vt:lpstr>A program célja, pályázók köre</vt:lpstr>
      <vt:lpstr>Kötelezően megvalósítandó tevékenységek</vt:lpstr>
      <vt:lpstr>Választható tevékenységek </vt:lpstr>
      <vt:lpstr>OFA által nyújtott szolgáltatások</vt:lpstr>
      <vt:lpstr>Megvalósítás időszaka</vt:lpstr>
      <vt:lpstr>Indikátorok</vt:lpstr>
      <vt:lpstr>De minimis</vt:lpstr>
      <vt:lpstr>(Jel)zálogjog I.</vt:lpstr>
      <vt:lpstr>(Jel)zálogjog II.</vt:lpstr>
      <vt:lpstr>Haszonkölcsönbe adott eszközök I.</vt:lpstr>
      <vt:lpstr>Haszonkölcsönbe adott eszközök II.</vt:lpstr>
      <vt:lpstr>Hol tudok pályázni?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user4</dc:creator>
  <cp:lastModifiedBy>Soós Andrea</cp:lastModifiedBy>
  <cp:revision>131</cp:revision>
  <dcterms:created xsi:type="dcterms:W3CDTF">2014-11-17T07:26:35Z</dcterms:created>
  <dcterms:modified xsi:type="dcterms:W3CDTF">2016-07-07T05:54:04Z</dcterms:modified>
</cp:coreProperties>
</file>