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71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ós Andrea" initials="SA" lastIdx="29" clrIdx="0">
    <p:extLst>
      <p:ext uri="{19B8F6BF-5375-455C-9EA6-DF929625EA0E}">
        <p15:presenceInfo xmlns:p15="http://schemas.microsoft.com/office/powerpoint/2012/main" userId="S-1-5-21-974030530-681081338-2913143166-33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90DAD-088D-4E9C-B3D4-DA90C6101AA7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403C9-B6F2-4EC0-8DD2-1B58806E6CE4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65319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403C9-B6F2-4EC0-8DD2-1B58806E6CE4}" type="slidenum">
              <a:rPr lang="hu-HU" smtClean="0"/>
              <a:pPr/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62994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1403C9-B6F2-4EC0-8DD2-1B58806E6CE4}" type="slidenum">
              <a:rPr lang="hu-HU" smtClean="0"/>
              <a:pPr/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36282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53907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39652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8976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42945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68336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53993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06360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84311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2723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16530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09345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0EF94-F8D5-4404-9163-352DDBFE7118}" type="datetimeFigureOut">
              <a:rPr lang="hu-HU" smtClean="0"/>
              <a:pPr/>
              <a:t>2016.07.07.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9563F-E9C0-4B84-91F9-3D450778FD09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1272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hu-HU" dirty="0"/>
              <a:t>Fókuszban az önkormányzati tagsággal rendelkező szociális szövetkezetek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899592" y="3429000"/>
            <a:ext cx="7488832" cy="3024336"/>
          </a:xfrm>
        </p:spPr>
        <p:txBody>
          <a:bodyPr>
            <a:normAutofit/>
          </a:bodyPr>
          <a:lstStyle/>
          <a:p>
            <a:r>
              <a:rPr lang="hu-HU" dirty="0"/>
              <a:t>Soós Andrea koordinációs igazgató</a:t>
            </a:r>
          </a:p>
          <a:p>
            <a:r>
              <a:rPr lang="hu-HU" dirty="0"/>
              <a:t>Papp Miklós projektvezető</a:t>
            </a:r>
          </a:p>
          <a:p>
            <a:r>
              <a:rPr lang="hu-HU" dirty="0"/>
              <a:t>Nagy Sándor pénzügyi vezető</a:t>
            </a:r>
          </a:p>
          <a:p>
            <a:endParaRPr lang="hu-HU" dirty="0"/>
          </a:p>
          <a:p>
            <a:r>
              <a:rPr lang="hu-HU" dirty="0"/>
              <a:t>Belügyminisztérium, 2016. július 7.</a:t>
            </a:r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92218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(Jel)zálogjog I.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hu-HU" dirty="0"/>
              <a:t>Tulajdon teljes körű megszerzése </a:t>
            </a:r>
            <a:r>
              <a:rPr lang="hu-HU" dirty="0">
                <a:sym typeface="Wingdings" panose="05000000000000000000" pitchFamily="2" charset="2"/>
              </a:rPr>
              <a:t> Kérelem benyújtása (15 napon belül)  (hiánypótlás 8 nap)  Döntés (20 napon belül)  (jel)zálogjog bejegyzés (Támogató javára) a támogatott összeg erejéig  szerződés teljesülése esetén (jel)zálogjog törlése kérelemre</a:t>
            </a:r>
          </a:p>
          <a:p>
            <a:r>
              <a:rPr lang="hu-HU" dirty="0">
                <a:sym typeface="Wingdings" panose="05000000000000000000" pitchFamily="2" charset="2"/>
              </a:rPr>
              <a:t>Ügyintézés és annak költsége elszámolható költség (</a:t>
            </a:r>
            <a:r>
              <a:rPr lang="hu-HU" dirty="0" err="1">
                <a:sym typeface="Wingdings" panose="05000000000000000000" pitchFamily="2" charset="2"/>
              </a:rPr>
              <a:t>támogatottat</a:t>
            </a:r>
            <a:r>
              <a:rPr lang="hu-HU" dirty="0">
                <a:sym typeface="Wingdings" panose="05000000000000000000" pitchFamily="2" charset="2"/>
              </a:rPr>
              <a:t> terheli)</a:t>
            </a:r>
          </a:p>
          <a:p>
            <a:r>
              <a:rPr lang="hu-HU" dirty="0">
                <a:sym typeface="Wingdings" panose="05000000000000000000" pitchFamily="2" charset="2"/>
              </a:rPr>
              <a:t>Támogatás kihelyezése a (jel)zálogjog bejegyzést követően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011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(Jel)zálogjog II.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Ingatlanon értékhatártól függetlenül kötelező</a:t>
            </a:r>
          </a:p>
          <a:p>
            <a:r>
              <a:rPr lang="hu-HU" dirty="0"/>
              <a:t>Első ranghelyű jelzálogjog</a:t>
            </a:r>
          </a:p>
          <a:p>
            <a:r>
              <a:rPr lang="hu-HU" dirty="0"/>
              <a:t>Kizáró okok</a:t>
            </a:r>
          </a:p>
          <a:p>
            <a:r>
              <a:rPr lang="hu-HU" dirty="0"/>
              <a:t>Ingóság esetén 2 millió Ft felett kötelező</a:t>
            </a:r>
          </a:p>
          <a:p>
            <a:r>
              <a:rPr lang="hu-HU" dirty="0"/>
              <a:t>Támogatás igénybe vehető:</a:t>
            </a:r>
          </a:p>
          <a:p>
            <a:pPr lvl="1"/>
            <a:r>
              <a:rPr lang="hu-HU" dirty="0"/>
              <a:t>új eszközre </a:t>
            </a:r>
          </a:p>
          <a:p>
            <a:pPr lvl="1"/>
            <a:r>
              <a:rPr lang="hu-HU" dirty="0"/>
              <a:t>nettó 1,5 millió Ft feletti használt eszközre  </a:t>
            </a:r>
          </a:p>
          <a:p>
            <a:pPr lvl="1"/>
            <a:r>
              <a:rPr lang="hu-HU" dirty="0"/>
              <a:t>minden haszonkölcsönbe kapott eszközre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764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8994" y="620688"/>
            <a:ext cx="8229600" cy="1143000"/>
          </a:xfrm>
        </p:spPr>
        <p:txBody>
          <a:bodyPr>
            <a:normAutofit/>
          </a:bodyPr>
          <a:lstStyle/>
          <a:p>
            <a:r>
              <a:rPr lang="hu-HU" dirty="0"/>
              <a:t>Haszonkölcsönbe adott eszközök I.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48994" y="1763688"/>
            <a:ext cx="8229600" cy="4525963"/>
          </a:xfrm>
        </p:spPr>
        <p:txBody>
          <a:bodyPr/>
          <a:lstStyle/>
          <a:p>
            <a:r>
              <a:rPr lang="hu-HU" dirty="0"/>
              <a:t>Független szakértő felkérése (jogosultsági igazolás)</a:t>
            </a:r>
            <a:r>
              <a:rPr lang="hu-HU" dirty="0">
                <a:sym typeface="Wingdings" panose="05000000000000000000" pitchFamily="2" charset="2"/>
              </a:rPr>
              <a:t> értékbecslés (100 ezer Ft felett) további 2 árajánlat bekérése / közbeszerzés</a:t>
            </a:r>
          </a:p>
          <a:p>
            <a:r>
              <a:rPr lang="hu-HU" dirty="0">
                <a:sym typeface="Wingdings" panose="05000000000000000000" pitchFamily="2" charset="2"/>
              </a:rPr>
              <a:t>Tulajdonos önkormányzat kérelme a KH FFO felé (+eladási és vételi szándéknyilatkozat +haszonkölcsön szerződés +értékbecslés) hozzájárulás az elidegenítési tilalom feloldásához  felterjesztés a BM </a:t>
            </a:r>
            <a:r>
              <a:rPr lang="hu-HU" dirty="0" err="1">
                <a:sym typeface="Wingdings" panose="05000000000000000000" pitchFamily="2" charset="2"/>
              </a:rPr>
              <a:t>SzSzKO</a:t>
            </a:r>
            <a:r>
              <a:rPr lang="hu-HU" dirty="0">
                <a:sym typeface="Wingdings" panose="05000000000000000000" pitchFamily="2" charset="2"/>
              </a:rPr>
              <a:t> felé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888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/>
          <a:lstStyle/>
          <a:p>
            <a:r>
              <a:rPr lang="hu-HU" dirty="0"/>
              <a:t>Haszonkölcsönbe adott eszközök II.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826924"/>
            <a:ext cx="8229600" cy="4525963"/>
          </a:xfrm>
        </p:spPr>
        <p:txBody>
          <a:bodyPr/>
          <a:lstStyle/>
          <a:p>
            <a:r>
              <a:rPr lang="hu-HU" dirty="0"/>
              <a:t>Illetékes állami képviselő támogató vagy elutasító véleménye (helyszíni látogatás) </a:t>
            </a:r>
            <a:r>
              <a:rPr lang="hu-HU" dirty="0">
                <a:sym typeface="Wingdings" panose="05000000000000000000" pitchFamily="2" charset="2"/>
              </a:rPr>
              <a:t> KH FFO felé elküldés </a:t>
            </a:r>
          </a:p>
          <a:p>
            <a:pPr lvl="1"/>
            <a:r>
              <a:rPr lang="hu-HU" dirty="0">
                <a:sym typeface="Wingdings" panose="05000000000000000000" pitchFamily="2" charset="2"/>
              </a:rPr>
              <a:t>Hozzájárulás  önkorm. értesítése  </a:t>
            </a:r>
            <a:r>
              <a:rPr lang="hu-HU" dirty="0" err="1">
                <a:sym typeface="Wingdings" panose="05000000000000000000" pitchFamily="2" charset="2"/>
              </a:rPr>
              <a:t>szocszöv</a:t>
            </a:r>
            <a:r>
              <a:rPr lang="hu-HU" dirty="0">
                <a:sym typeface="Wingdings" panose="05000000000000000000" pitchFamily="2" charset="2"/>
              </a:rPr>
              <a:t> elkülönített számlára utal az önkorm. részére  önkorm. értesíti a KH FFO-t (6 hónapos felhasználás figyelése)  BM tájékoztatása </a:t>
            </a:r>
          </a:p>
          <a:p>
            <a:pPr lvl="1"/>
            <a:r>
              <a:rPr lang="hu-HU" dirty="0">
                <a:sym typeface="Wingdings" panose="05000000000000000000" pitchFamily="2" charset="2"/>
              </a:rPr>
              <a:t>Elutasítás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57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Hol tudok pályázni?</a:t>
            </a:r>
            <a:endParaRPr lang="en-US" dirty="0"/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1739106"/>
            <a:ext cx="60960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8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211144" cy="1143000"/>
          </a:xfrm>
        </p:spPr>
        <p:txBody>
          <a:bodyPr/>
          <a:lstStyle/>
          <a:p>
            <a:r>
              <a:rPr lang="hu-HU" dirty="0"/>
              <a:t>Az előadások témái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u-HU" dirty="0"/>
              <a:t>A program szakmai bemutatása (Soós Andrea)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A pályázati felület bemutatása (Papp Miklós)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A program pénzügyi feltételei, elszámolások (Nagy Sándor) </a:t>
            </a:r>
          </a:p>
          <a:p>
            <a:pPr marL="0" indent="0">
              <a:buNone/>
            </a:pPr>
            <a:endParaRPr lang="hu-HU" dirty="0"/>
          </a:p>
          <a:p>
            <a:r>
              <a:rPr lang="hu-HU" dirty="0"/>
              <a:t>Kérdések, válaszok (Papp Miklós, Nagy Sándor)</a:t>
            </a:r>
          </a:p>
        </p:txBody>
      </p:sp>
    </p:spTree>
    <p:extLst>
      <p:ext uri="{BB962C8B-B14F-4D97-AF65-F5344CB8AC3E}">
        <p14:creationId xmlns:p14="http://schemas.microsoft.com/office/powerpoint/2010/main" val="21126007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/>
          <a:lstStyle/>
          <a:p>
            <a:r>
              <a:rPr lang="hu-HU" dirty="0"/>
              <a:t>A program célja, pályázók köre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hu-HU" dirty="0"/>
              <a:t>CÉL:</a:t>
            </a:r>
          </a:p>
          <a:p>
            <a:r>
              <a:rPr lang="hu-HU" dirty="0"/>
              <a:t>elsősorban a közfoglalkoztatás alapjain szerveződő szociális szövetkezetek foglalkoztatási képességének növelése, önfenntartó piaci szereplővé válása </a:t>
            </a:r>
          </a:p>
          <a:p>
            <a:pPr marL="0" indent="0">
              <a:buNone/>
            </a:pPr>
            <a:r>
              <a:rPr lang="hu-HU" dirty="0"/>
              <a:t>CÉLCSOPORT</a:t>
            </a:r>
          </a:p>
          <a:p>
            <a:r>
              <a:rPr lang="hu-HU" dirty="0"/>
              <a:t>Magyarországon székhellyel rendelkező - a szövetkezetekről szóló 2006. évi X. törvény szerinti szövetkezetek</a:t>
            </a:r>
          </a:p>
          <a:p>
            <a:r>
              <a:rPr lang="hu-HU" dirty="0"/>
              <a:t>Kizárólag önkormányzati tagsággal, továbbá legalább 2 közfoglalkoztatott alapító taggal rendelkező szociális szövetkezet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70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9898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hu-HU" dirty="0"/>
              <a:t>Kötelezően megvalósítandó tevékenységek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115616" y="2492897"/>
            <a:ext cx="6840760" cy="3456384"/>
          </a:xfrm>
        </p:spPr>
        <p:txBody>
          <a:bodyPr/>
          <a:lstStyle/>
          <a:p>
            <a:pPr lvl="0"/>
            <a:r>
              <a:rPr lang="hu-HU" dirty="0"/>
              <a:t>Célcsoport foglalkoztatása</a:t>
            </a:r>
            <a:endParaRPr lang="en-US" dirty="0"/>
          </a:p>
          <a:p>
            <a:pPr lvl="0"/>
            <a:r>
              <a:rPr lang="hu-HU" dirty="0"/>
              <a:t>Szociális szövetkezeti menedzser képzés</a:t>
            </a:r>
            <a:endParaRPr lang="en-US" dirty="0"/>
          </a:p>
          <a:p>
            <a:pPr lvl="0"/>
            <a:r>
              <a:rPr lang="hu-HU" dirty="0"/>
              <a:t>Közösségépítő tréning</a:t>
            </a:r>
            <a:endParaRPr lang="en-US" dirty="0"/>
          </a:p>
          <a:p>
            <a:pPr lvl="0"/>
            <a:r>
              <a:rPr lang="hu-HU" dirty="0"/>
              <a:t>Projektmenedzsment működtetése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07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9406" y="548680"/>
            <a:ext cx="8229600" cy="1143000"/>
          </a:xfrm>
        </p:spPr>
        <p:txBody>
          <a:bodyPr/>
          <a:lstStyle/>
          <a:p>
            <a:r>
              <a:rPr lang="hu-HU" dirty="0"/>
              <a:t>Választható tevékenységek 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49406" y="1916832"/>
            <a:ext cx="8229600" cy="4525963"/>
          </a:xfrm>
        </p:spPr>
        <p:txBody>
          <a:bodyPr/>
          <a:lstStyle/>
          <a:p>
            <a:pPr lvl="0"/>
            <a:r>
              <a:rPr lang="hu-HU" dirty="0"/>
              <a:t>Támogatható tevékenységek </a:t>
            </a:r>
            <a:endParaRPr lang="en-US" dirty="0"/>
          </a:p>
          <a:p>
            <a:pPr lvl="0"/>
            <a:r>
              <a:rPr lang="hu-HU" dirty="0"/>
              <a:t>Technológiai fejlődést, modernizációt megvalósító fejlesztések</a:t>
            </a:r>
            <a:endParaRPr lang="en-US" dirty="0"/>
          </a:p>
          <a:p>
            <a:pPr lvl="0"/>
            <a:r>
              <a:rPr lang="hu-HU" dirty="0"/>
              <a:t>A termelő kapacitások bővítése</a:t>
            </a:r>
            <a:endParaRPr lang="en-US" dirty="0"/>
          </a:p>
          <a:p>
            <a:pPr lvl="0"/>
            <a:r>
              <a:rPr lang="hu-HU" dirty="0"/>
              <a:t>Kereskedelmi tevékenységhez kapcsolódó tevékenységek és beruházások</a:t>
            </a:r>
            <a:endParaRPr lang="en-US" dirty="0"/>
          </a:p>
          <a:p>
            <a:pPr lvl="0"/>
            <a:r>
              <a:rPr lang="hu-HU" dirty="0"/>
              <a:t>Szükséges humán infrastrukturális fejlesztések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58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43000"/>
          </a:xfrm>
        </p:spPr>
        <p:txBody>
          <a:bodyPr/>
          <a:lstStyle/>
          <a:p>
            <a:r>
              <a:rPr lang="hu-HU" dirty="0"/>
              <a:t>OFA által nyújtott szolgáltatások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1331640" y="1787728"/>
            <a:ext cx="7211144" cy="4525963"/>
          </a:xfrm>
        </p:spPr>
        <p:txBody>
          <a:bodyPr/>
          <a:lstStyle/>
          <a:p>
            <a:r>
              <a:rPr lang="hu-HU" dirty="0"/>
              <a:t>Szakmai tanácsadás</a:t>
            </a:r>
          </a:p>
          <a:p>
            <a:r>
              <a:rPr lang="hu-HU" dirty="0"/>
              <a:t>Szakértői tanácsadás</a:t>
            </a:r>
          </a:p>
          <a:p>
            <a:r>
              <a:rPr lang="hu-HU" dirty="0"/>
              <a:t>Szociális szövetkezeti menedzser képzés </a:t>
            </a:r>
          </a:p>
          <a:p>
            <a:r>
              <a:rPr lang="hu-HU" dirty="0"/>
              <a:t>Közösségépítő tréningek </a:t>
            </a:r>
          </a:p>
          <a:p>
            <a:r>
              <a:rPr lang="hu-HU" dirty="0"/>
              <a:t>Rendezvények</a:t>
            </a:r>
          </a:p>
          <a:p>
            <a:r>
              <a:rPr lang="hu-HU" dirty="0"/>
              <a:t>Online felület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2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43000"/>
          </a:xfrm>
        </p:spPr>
        <p:txBody>
          <a:bodyPr/>
          <a:lstStyle/>
          <a:p>
            <a:r>
              <a:rPr lang="hu-HU" dirty="0"/>
              <a:t>Megvalósítás időszaka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25963"/>
          </a:xfrm>
        </p:spPr>
        <p:txBody>
          <a:bodyPr/>
          <a:lstStyle/>
          <a:p>
            <a:pPr lvl="0"/>
            <a:r>
              <a:rPr lang="hu-HU" dirty="0"/>
              <a:t>ciklus: 2016. június 21. – 2016. szeptember 30. </a:t>
            </a:r>
            <a:endParaRPr lang="en-US" dirty="0"/>
          </a:p>
          <a:p>
            <a:pPr lvl="0"/>
            <a:r>
              <a:rPr lang="hu-HU" dirty="0"/>
              <a:t>ciklus: 2017. március 01. – 2017. augusztus 31.</a:t>
            </a:r>
            <a:endParaRPr lang="en-US" dirty="0"/>
          </a:p>
          <a:p>
            <a:r>
              <a:rPr lang="hu-HU" dirty="0"/>
              <a:t>A pályázatok lebonyolítására 36 hónap áll rendelkezésre</a:t>
            </a:r>
          </a:p>
          <a:p>
            <a:r>
              <a:rPr lang="hu-HU" dirty="0"/>
              <a:t>Fenntartási/</a:t>
            </a:r>
            <a:r>
              <a:rPr lang="hu-HU" dirty="0" err="1"/>
              <a:t>továbbfoglalkoztatási</a:t>
            </a:r>
            <a:r>
              <a:rPr lang="hu-HU" dirty="0"/>
              <a:t> idő: 18 hónap</a:t>
            </a:r>
          </a:p>
          <a:p>
            <a:r>
              <a:rPr lang="hu-HU" dirty="0"/>
              <a:t>Pályázható összeg: </a:t>
            </a:r>
            <a:r>
              <a:rPr lang="hu-HU" dirty="0" err="1"/>
              <a:t>max</a:t>
            </a:r>
            <a:r>
              <a:rPr lang="hu-HU" dirty="0"/>
              <a:t>. 200 ezer EUR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5397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Indikátorok</a:t>
            </a:r>
            <a:endParaRPr lang="en-US" dirty="0"/>
          </a:p>
        </p:txBody>
      </p:sp>
      <p:graphicFrame>
        <p:nvGraphicFramePr>
          <p:cNvPr id="4" name="Tartalom helye 3"/>
          <p:cNvGraphicFramePr>
            <a:graphicFrameLocks noGrp="1"/>
          </p:cNvGraphicFramePr>
          <p:nvPr>
            <p:ph idx="1"/>
          </p:nvPr>
        </p:nvGraphicFramePr>
        <p:xfrm>
          <a:off x="457200" y="1726851"/>
          <a:ext cx="8229600" cy="44683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5643">
                  <a:extLst>
                    <a:ext uri="{9D8B030D-6E8A-4147-A177-3AD203B41FA5}">
                      <a16:colId xmlns:a16="http://schemas.microsoft.com/office/drawing/2014/main" val="3104694455"/>
                    </a:ext>
                  </a:extLst>
                </a:gridCol>
                <a:gridCol w="2529779">
                  <a:extLst>
                    <a:ext uri="{9D8B030D-6E8A-4147-A177-3AD203B41FA5}">
                      <a16:colId xmlns:a16="http://schemas.microsoft.com/office/drawing/2014/main" val="901711532"/>
                    </a:ext>
                  </a:extLst>
                </a:gridCol>
                <a:gridCol w="1352946">
                  <a:extLst>
                    <a:ext uri="{9D8B030D-6E8A-4147-A177-3AD203B41FA5}">
                      <a16:colId xmlns:a16="http://schemas.microsoft.com/office/drawing/2014/main" val="1239495037"/>
                    </a:ext>
                  </a:extLst>
                </a:gridCol>
                <a:gridCol w="1716695">
                  <a:extLst>
                    <a:ext uri="{9D8B030D-6E8A-4147-A177-3AD203B41FA5}">
                      <a16:colId xmlns:a16="http://schemas.microsoft.com/office/drawing/2014/main" val="1410021883"/>
                    </a:ext>
                  </a:extLst>
                </a:gridCol>
                <a:gridCol w="2284537">
                  <a:extLst>
                    <a:ext uri="{9D8B030D-6E8A-4147-A177-3AD203B41FA5}">
                      <a16:colId xmlns:a16="http://schemas.microsoft.com/office/drawing/2014/main" val="593097184"/>
                    </a:ext>
                  </a:extLst>
                </a:gridCol>
              </a:tblGrid>
              <a:tr h="40576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R="742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Mutató neve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Típus (kimenet/</a:t>
                      </a:r>
                      <a:endParaRPr lang="en-US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eredmény)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Minimálisan elvárt célérték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Mutató forrása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2077775958"/>
                  </a:ext>
                </a:extLst>
              </a:tr>
              <a:tr h="7670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1.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R="7429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A szerződéskötéstől számított 30 napon belül munkaviszony keretében újonnan foglalkoztatásba vont személyek (szociális szövetkezeti tagok) száma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eredmény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2 fő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munkaszerződés, bérjegyzék, folyószámla kivonat Általános Nyomtatványkitöltő Program (ÁNYK-n keresztül)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2137210754"/>
                  </a:ext>
                </a:extLst>
              </a:tr>
              <a:tr h="7670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2.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R="7429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A szerződéskötéstől számított 180 napon belül munkaviszony keretében újonnan foglalkoztatásba vont személyek száma összesen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eredmény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5 fő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munkaszerződés, bérjegyzék, folyószámla kivonat (ÁNYK-n keresztül)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2530690302"/>
                  </a:ext>
                </a:extLst>
              </a:tr>
              <a:tr h="7670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3.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R="7429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Szociális szövetkezeti menedzserképzésen való részvétel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kimenet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2 fő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tanúsítvány, tagnyilvántartás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3133934686"/>
                  </a:ext>
                </a:extLst>
              </a:tr>
              <a:tr h="7670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4.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R="7429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Közösségépítő tréningen való részvétel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kimenet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6 - 10 fő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tanúsítvány, jelenléti ív, tagnyilvántartás, munkaszerződés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2297631433"/>
                  </a:ext>
                </a:extLst>
              </a:tr>
              <a:tr h="7670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5.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R="74295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A továbbfoglalkoztatási időszak végén munkaviszony keretében foglalkoztatottak száma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eredmény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min.5 fő, a vállalt létszámmal megegyezően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munkaszerződés, bérjegyzék, folyószámla kivonat (ÁNYK-n keresztül)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2805211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82792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De </a:t>
            </a:r>
            <a:r>
              <a:rPr lang="hu-HU" dirty="0" err="1"/>
              <a:t>minimis</a:t>
            </a:r>
            <a:endParaRPr lang="en-US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u-HU" dirty="0"/>
              <a:t>Igényelt támogatás 100%-</a:t>
            </a:r>
            <a:r>
              <a:rPr lang="hu-HU" dirty="0" err="1"/>
              <a:t>ban</a:t>
            </a:r>
            <a:r>
              <a:rPr lang="hu-HU" dirty="0"/>
              <a:t> de </a:t>
            </a:r>
            <a:r>
              <a:rPr lang="hu-HU" dirty="0" err="1"/>
              <a:t>minimis</a:t>
            </a:r>
            <a:endParaRPr lang="hu-HU" dirty="0"/>
          </a:p>
          <a:p>
            <a:r>
              <a:rPr lang="hu-HU" b="1" dirty="0"/>
              <a:t>200 ezer € / 3 év </a:t>
            </a:r>
            <a:r>
              <a:rPr lang="hu-HU" sz="1800" dirty="0"/>
              <a:t>(2014-2016)</a:t>
            </a:r>
          </a:p>
          <a:p>
            <a:r>
              <a:rPr lang="hu-HU" dirty="0"/>
              <a:t>Mezőgazdasági (1. célterület) 15 ezer € / 3 év</a:t>
            </a:r>
          </a:p>
          <a:p>
            <a:r>
              <a:rPr lang="hu-HU" dirty="0"/>
              <a:t>Árfolyam: 37/2011. (III. 22.) Korm. Rendelet</a:t>
            </a:r>
          </a:p>
          <a:p>
            <a:pPr marL="0" indent="0">
              <a:buNone/>
            </a:pPr>
            <a:r>
              <a:rPr lang="hu-HU" sz="1900" b="1" dirty="0"/>
              <a:t>támogatási döntés napját megelőző hónap utolsó napján </a:t>
            </a:r>
            <a:r>
              <a:rPr lang="hu-HU" sz="1900" dirty="0"/>
              <a:t>érvényes, a Magyar Nemzeti Bank által közzétett, két tizedesjegy pontossággal meghatározott devizaárfolyam (2016.06.30. </a:t>
            </a:r>
            <a:r>
              <a:rPr lang="en-US" sz="1900" b="1" dirty="0"/>
              <a:t>316,16</a:t>
            </a:r>
            <a:r>
              <a:rPr lang="hu-HU" sz="1900" b="1" dirty="0"/>
              <a:t> Ft/ € ~ 63,232 m Ft</a:t>
            </a:r>
            <a:r>
              <a:rPr lang="hu-HU" sz="1900" dirty="0"/>
              <a:t>)</a:t>
            </a:r>
          </a:p>
          <a:p>
            <a:r>
              <a:rPr lang="hu-HU" dirty="0"/>
              <a:t>Igazolás csekély összegű támogatásról (OFA)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434417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szt" id="{F5761594-8C30-4AD5-BCB3-26CD6D3DD577}" vid="{D0EE8485-2541-4D43-921A-0DDA473E11E7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1184</TotalTime>
  <Words>657</Words>
  <Application>Microsoft Office PowerPoint</Application>
  <PresentationFormat>Diavetítés a képernyőre (4:3 oldalarány)</PresentationFormat>
  <Paragraphs>106</Paragraphs>
  <Slides>14</Slides>
  <Notes>2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Office-téma</vt:lpstr>
      <vt:lpstr>Fókuszban az önkormányzati tagsággal rendelkező szociális szövetkezetek</vt:lpstr>
      <vt:lpstr>Az előadások témái</vt:lpstr>
      <vt:lpstr>A program célja, pályázók köre</vt:lpstr>
      <vt:lpstr>Kötelezően megvalósítandó tevékenységek</vt:lpstr>
      <vt:lpstr>Választható tevékenységek </vt:lpstr>
      <vt:lpstr>OFA által nyújtott szolgáltatások</vt:lpstr>
      <vt:lpstr>Megvalósítás időszaka</vt:lpstr>
      <vt:lpstr>Indikátorok</vt:lpstr>
      <vt:lpstr>De minimis</vt:lpstr>
      <vt:lpstr>(Jel)zálogjog I.</vt:lpstr>
      <vt:lpstr>(Jel)zálogjog II.</vt:lpstr>
      <vt:lpstr>Haszonkölcsönbe adott eszközök I.</vt:lpstr>
      <vt:lpstr>Haszonkölcsönbe adott eszközök II.</vt:lpstr>
      <vt:lpstr>Hol tudok pályázni?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user4</dc:creator>
  <cp:lastModifiedBy>Soós Andrea</cp:lastModifiedBy>
  <cp:revision>131</cp:revision>
  <dcterms:created xsi:type="dcterms:W3CDTF">2014-11-17T07:26:35Z</dcterms:created>
  <dcterms:modified xsi:type="dcterms:W3CDTF">2016-07-07T05:54:04Z</dcterms:modified>
</cp:coreProperties>
</file>