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2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73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ós Andrea" initials="SA" lastIdx="1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01" autoAdjust="0"/>
  </p:normalViewPr>
  <p:slideViewPr>
    <p:cSldViewPr>
      <p:cViewPr>
        <p:scale>
          <a:sx n="100" d="100"/>
          <a:sy n="100" d="100"/>
        </p:scale>
        <p:origin x="-1104" y="-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0DAD-088D-4E9C-B3D4-DA90C6101AA7}" type="datetimeFigureOut">
              <a:rPr lang="hu-HU" smtClean="0"/>
              <a:pPr/>
              <a:t>2016.07.08.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403C9-B6F2-4EC0-8DD2-1B58806E6CE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531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390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965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97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29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833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399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2016.07.08.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636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2016.07.08.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43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2016.07.08.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7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653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2016.07.08.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934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0EF94-F8D5-4404-9163-352DDBFE7118}" type="datetimeFigureOut">
              <a:rPr lang="hu-HU" smtClean="0"/>
              <a:pPr/>
              <a:t>2016.07.08.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9563F-E9C0-4B84-91F9-3D450778FD0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27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7808" y="1268760"/>
            <a:ext cx="7772400" cy="1470025"/>
          </a:xfrm>
        </p:spPr>
        <p:txBody>
          <a:bodyPr>
            <a:noAutofit/>
          </a:bodyPr>
          <a:lstStyle/>
          <a:p>
            <a:r>
              <a:rPr lang="hu-HU" sz="4500" dirty="0"/>
              <a:t>Fókuszban az önkormányzati tagsággal rendelkező szociális szövetkezetek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99592" y="3068960"/>
            <a:ext cx="7488832" cy="3384376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_</a:t>
            </a:r>
            <a:endParaRPr lang="hu-HU" b="1" dirty="0">
              <a:solidFill>
                <a:schemeClr val="tx1"/>
              </a:solidFill>
            </a:endParaRPr>
          </a:p>
          <a:p>
            <a:r>
              <a:rPr lang="hu-HU" sz="4400" b="1" dirty="0" smtClean="0">
                <a:solidFill>
                  <a:schemeClr val="tx1"/>
                </a:solidFill>
              </a:rPr>
              <a:t>A program pénzügyi feltételei, elszámolások</a:t>
            </a:r>
          </a:p>
          <a:p>
            <a:endParaRPr lang="hu-HU" sz="4400" b="1" dirty="0">
              <a:solidFill>
                <a:schemeClr val="tx1"/>
              </a:solidFill>
            </a:endParaRP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22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881772"/>
            <a:ext cx="8820472" cy="1143000"/>
          </a:xfrm>
        </p:spPr>
        <p:txBody>
          <a:bodyPr>
            <a:noAutofit/>
          </a:bodyPr>
          <a:lstStyle/>
          <a:p>
            <a:pPr algn="l"/>
            <a:r>
              <a:rPr lang="hu-HU" sz="3400" b="1" dirty="0"/>
              <a:t>Pénzügyi </a:t>
            </a:r>
            <a:r>
              <a:rPr lang="hu-HU" sz="3400" b="1" dirty="0" smtClean="0"/>
              <a:t>elszámolás</a:t>
            </a:r>
            <a:r>
              <a:rPr lang="hu-HU" sz="3400" b="1" dirty="0"/>
              <a:t> </a:t>
            </a:r>
            <a:r>
              <a:rPr lang="hu-HU" sz="3400" b="1" dirty="0" smtClean="0"/>
              <a:t>és </a:t>
            </a:r>
            <a:r>
              <a:rPr lang="hu-HU" sz="3400" b="1" dirty="0"/>
              <a:t>finanszírozás:</a:t>
            </a:r>
            <a:r>
              <a:rPr lang="hu-HU" sz="3400" dirty="0"/>
              <a:t/>
            </a:r>
            <a:br>
              <a:rPr lang="hu-HU" sz="3400" dirty="0"/>
            </a:br>
            <a:endParaRPr lang="en-US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hu-HU" sz="2900" dirty="0"/>
              <a:t>A Támogatott a támogatás igénybevételére irányuló kifizetési kérelmet – az előleget kivéve – az időszakos szakmai beszámolóhoz kapcsolva, együttesen nyújthatja </a:t>
            </a:r>
            <a:r>
              <a:rPr lang="hu-HU" sz="2900" dirty="0" smtClean="0"/>
              <a:t>be. </a:t>
            </a:r>
          </a:p>
          <a:p>
            <a:pPr marL="0" lvl="0" indent="0">
              <a:buNone/>
            </a:pPr>
            <a:endParaRPr lang="hu-HU" sz="2900" dirty="0"/>
          </a:p>
          <a:p>
            <a:pPr lvl="0"/>
            <a:r>
              <a:rPr lang="hu-HU" sz="2900" dirty="0"/>
              <a:t>Támogatás kizárólag a Társaság által jóváhagyott szakmai beszámolóval alátámasztott, elszámolható, valós költségek vonatkozásában folyósítható. </a:t>
            </a:r>
          </a:p>
          <a:p>
            <a:pPr marL="0" indent="0">
              <a:buNone/>
            </a:pPr>
            <a:r>
              <a:rPr lang="hu-HU" sz="29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6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9862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4000" b="1" dirty="0" smtClean="0"/>
              <a:t>Kifizetési kérelem benyújtása</a:t>
            </a:r>
            <a:endParaRPr lang="en-US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196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Kifizetési kérelem akkor nyújtható be</a:t>
            </a:r>
            <a:r>
              <a:rPr lang="hu-HU" dirty="0" smtClean="0"/>
              <a:t>:</a:t>
            </a:r>
          </a:p>
          <a:p>
            <a:pPr algn="just"/>
            <a:r>
              <a:rPr lang="hu-HU" dirty="0"/>
              <a:t>ha az igényelt támogatás összege meghaladja a megítélt támogatás 10%-át, de a Támogatott legalább három havonta - a projekt kezdő időpontjától számítottan - köteles benyújtani kifizetési kérelmet és kapcsolódó szakmai beszámolót a </a:t>
            </a:r>
            <a:r>
              <a:rPr lang="hu-HU" b="1" dirty="0"/>
              <a:t>következő hónap 20. napjáig </a:t>
            </a:r>
            <a:r>
              <a:rPr lang="hu-HU" dirty="0"/>
              <a:t>beérkezően. </a:t>
            </a:r>
            <a:endParaRPr lang="hu-HU" dirty="0" smtClean="0"/>
          </a:p>
          <a:p>
            <a:pPr algn="just"/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adott időszaki kifizetési kérelemben a benyújtásig pénzügyileg teljesített tételek számolhatóak el. </a:t>
            </a:r>
          </a:p>
          <a:p>
            <a:pPr marL="0" indent="0">
              <a:buNone/>
            </a:pPr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8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8900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4000" b="1" dirty="0" smtClean="0"/>
              <a:t>Folyósítás</a:t>
            </a:r>
            <a:endParaRPr lang="en-US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hu-HU" sz="3000" dirty="0"/>
              <a:t>A támogatás folyósításnak – ide értve az előleg folyósítását is - feltétele a Támogatott </a:t>
            </a:r>
            <a:r>
              <a:rPr lang="hu-HU" sz="3000" b="1" dirty="0"/>
              <a:t>köztartozás mentességének</a:t>
            </a:r>
            <a:r>
              <a:rPr lang="hu-HU" sz="3000" dirty="0"/>
              <a:t> igazolása</a:t>
            </a:r>
            <a:r>
              <a:rPr lang="hu-HU" sz="3000" dirty="0" smtClean="0"/>
              <a:t>.</a:t>
            </a:r>
          </a:p>
          <a:p>
            <a:pPr marL="0" indent="0">
              <a:buNone/>
            </a:pPr>
            <a:endParaRPr lang="hu-HU" sz="3000" dirty="0"/>
          </a:p>
          <a:p>
            <a:pPr algn="just"/>
            <a:r>
              <a:rPr lang="hu-HU" sz="3000" dirty="0"/>
              <a:t>a Támogató a kifizetési kérelem hiánytalan beérkezésétől számított 30 napon belül folyósítja a </a:t>
            </a:r>
            <a:r>
              <a:rPr lang="hu-HU" sz="3000" dirty="0" smtClean="0"/>
              <a:t>támogatást.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674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4000" b="1" dirty="0" smtClean="0"/>
              <a:t>Hiánypótlás</a:t>
            </a:r>
            <a:endParaRPr lang="en-US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algn="just"/>
            <a:r>
              <a:rPr lang="hu-HU" sz="2900" dirty="0"/>
              <a:t>ha a szakmai beszámoló és/vagy a kapcsolódó kifizetési kérelem hiányos vagy hibás, a Támogató a beérkezéstől számított 30 napon belül hiánypótlási felhívást küld az Támogatott részére elektronikus formában</a:t>
            </a:r>
            <a:r>
              <a:rPr lang="hu-HU" sz="2900" dirty="0" smtClean="0"/>
              <a:t>.</a:t>
            </a:r>
          </a:p>
          <a:p>
            <a:pPr algn="just"/>
            <a:r>
              <a:rPr lang="hu-HU" sz="2900" dirty="0"/>
              <a:t>a</a:t>
            </a:r>
            <a:r>
              <a:rPr lang="hu-HU" sz="2900" dirty="0" smtClean="0"/>
              <a:t> </a:t>
            </a:r>
            <a:r>
              <a:rPr lang="hu-HU" sz="2900" dirty="0"/>
              <a:t>Támogatott részére kitűzött </a:t>
            </a:r>
            <a:r>
              <a:rPr lang="hu-HU" sz="2900" b="1" dirty="0"/>
              <a:t>hiánypótlási határidő legfeljebb 15 nap</a:t>
            </a:r>
            <a:r>
              <a:rPr lang="hu-HU" sz="2900" dirty="0"/>
              <a:t>. </a:t>
            </a:r>
            <a:endParaRPr lang="hu-HU" sz="2900" dirty="0" smtClean="0"/>
          </a:p>
          <a:p>
            <a:pPr algn="just"/>
            <a:r>
              <a:rPr lang="hu-HU" sz="2900" dirty="0"/>
              <a:t>h</a:t>
            </a:r>
            <a:r>
              <a:rPr lang="hu-HU" sz="2900" dirty="0" smtClean="0"/>
              <a:t>iánypótlásra </a:t>
            </a:r>
            <a:r>
              <a:rPr lang="hu-HU" sz="2900" dirty="0"/>
              <a:t>beszámolónként legfeljebb </a:t>
            </a:r>
            <a:r>
              <a:rPr lang="hu-HU" sz="2900" b="1" dirty="0"/>
              <a:t>2 alkalommal</a:t>
            </a:r>
            <a:r>
              <a:rPr lang="hu-HU" sz="2900" dirty="0"/>
              <a:t> kerülhet sor.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4090" y="1052736"/>
            <a:ext cx="721114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b="1" dirty="0"/>
              <a:t>A megvalósítás időszakában keletkezett kamat bevételek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444090" y="219573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hu-HU" sz="2700" dirty="0"/>
              <a:t>a</a:t>
            </a:r>
            <a:r>
              <a:rPr lang="hu-HU" sz="2700" dirty="0" smtClean="0"/>
              <a:t> </a:t>
            </a:r>
            <a:r>
              <a:rPr lang="hu-HU" sz="2700" dirty="0"/>
              <a:t>Támogatott által a projekt pénzügyi lebonyolítására megnyitott, a Támogatási Szerződésben rögzített elkülönített bankszámlára történik</a:t>
            </a:r>
            <a:r>
              <a:rPr lang="hu-HU" sz="2700" dirty="0" smtClean="0"/>
              <a:t>.</a:t>
            </a:r>
          </a:p>
          <a:p>
            <a:pPr algn="just"/>
            <a:r>
              <a:rPr lang="hu-HU" sz="2700" dirty="0"/>
              <a:t>a</a:t>
            </a:r>
            <a:r>
              <a:rPr lang="hu-HU" sz="2700" dirty="0" smtClean="0"/>
              <a:t> </a:t>
            </a:r>
            <a:r>
              <a:rPr lang="hu-HU" sz="2700" dirty="0"/>
              <a:t>bankszámlán keletkezett kamat a Támogatót illeti meg, melyet legkésőbb a záró beszámoló elfogadását követően a Támogatott köteles a Támogató bankszámlájára utalni</a:t>
            </a:r>
            <a:r>
              <a:rPr lang="hu-HU" sz="2700" dirty="0" smtClean="0"/>
              <a:t>.</a:t>
            </a:r>
          </a:p>
          <a:p>
            <a:pPr algn="just"/>
            <a:r>
              <a:rPr lang="hu-HU" sz="2700" dirty="0" smtClean="0"/>
              <a:t>amennyiben </a:t>
            </a:r>
            <a:r>
              <a:rPr lang="hu-HU" sz="2700" dirty="0"/>
              <a:t>a Támogatott a kamat visszafizetési kötelezettségének nem tesz eleget, a Támogató visszaköveteli.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0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4586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b="1" dirty="0"/>
              <a:t>Beszerzési eljárásokkal kapcsolatos elvárások: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467544" y="1988840"/>
            <a:ext cx="7841641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2700" dirty="0" smtClean="0"/>
              <a:t>ha </a:t>
            </a:r>
            <a:r>
              <a:rPr lang="hu-HU" sz="2700" dirty="0"/>
              <a:t>a Támogatott támogatásból megvalósuló beszerzése eléri a </a:t>
            </a:r>
            <a:r>
              <a:rPr lang="hu-HU" sz="2700" b="1" dirty="0"/>
              <a:t>közbeszerzési értékhatárt</a:t>
            </a:r>
            <a:r>
              <a:rPr lang="hu-HU" sz="2700" dirty="0"/>
              <a:t>, akkor a közbeszerzésekről szóló 2015.évi CXLIII. törvény (továbbiakban: Kbt.) alapján közbeszerzési eljárást köteles lefolytatni</a:t>
            </a:r>
            <a:r>
              <a:rPr lang="hu-HU" sz="2700" dirty="0" smtClean="0"/>
              <a:t>.</a:t>
            </a:r>
          </a:p>
          <a:p>
            <a:endParaRPr lang="hu-HU" sz="27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2700" dirty="0" smtClean="0"/>
              <a:t>amennyiben </a:t>
            </a:r>
            <a:r>
              <a:rPr lang="hu-HU" sz="2700" dirty="0"/>
              <a:t>a Támogatott támogatásból megvalósuló </a:t>
            </a:r>
            <a:r>
              <a:rPr lang="hu-HU" sz="2700" b="1" dirty="0"/>
              <a:t>beszerzése alapján nem tartozik a Kbt. hatálya alá</a:t>
            </a:r>
            <a:r>
              <a:rPr lang="hu-HU" sz="2700" dirty="0"/>
              <a:t>, az alábbiak alkalmazásával, diszkrimináció mentes eljárás keretében kell </a:t>
            </a:r>
            <a:r>
              <a:rPr lang="hu-HU" sz="2700" dirty="0" smtClean="0"/>
              <a:t>eljárnia:</a:t>
            </a:r>
            <a:endParaRPr lang="hu-HU" sz="2700" dirty="0"/>
          </a:p>
          <a:p>
            <a:pPr algn="just"/>
            <a:endParaRPr lang="hu-HU" sz="2800" dirty="0" smtClean="0"/>
          </a:p>
          <a:p>
            <a:pPr algn="just"/>
            <a:endParaRPr lang="hu-HU" dirty="0"/>
          </a:p>
          <a:p>
            <a:pPr algn="just"/>
            <a:endParaRPr lang="hu-HU" dirty="0" smtClean="0"/>
          </a:p>
          <a:p>
            <a:pPr algn="just"/>
            <a:endParaRPr lang="hu-HU" dirty="0"/>
          </a:p>
          <a:p>
            <a:pPr algn="just"/>
            <a:endParaRPr lang="hu-HU" dirty="0" smtClean="0"/>
          </a:p>
          <a:p>
            <a:pPr algn="just"/>
            <a:endParaRPr lang="hu-HU" dirty="0"/>
          </a:p>
          <a:p>
            <a:pPr algn="just"/>
            <a:endParaRPr lang="hu-HU" dirty="0" smtClean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390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95536" y="980728"/>
            <a:ext cx="8280920" cy="694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hu-HU" sz="2200" b="1" dirty="0"/>
              <a:t>A nettó 100 000 Ft feletti beszerzések</a:t>
            </a:r>
            <a:r>
              <a:rPr lang="hu-HU" sz="2200" dirty="0"/>
              <a:t> esetén a szerződő partner kiválasztásához, a piaci árnak való megfelelés biztosításához, azonos tárgyú, összehasonlítható, összegében egyértelmű, a szerződés tárgya szerinti tevékenységi területen tapasztalattal rendelkező egymástól független, </a:t>
            </a:r>
            <a:r>
              <a:rPr lang="hu-HU" sz="2200" b="1" dirty="0"/>
              <a:t>legalább három gazdasági szereplőtől írásbeli ajánlatot kell kérni</a:t>
            </a:r>
            <a:r>
              <a:rPr lang="hu-HU" sz="2200" dirty="0" smtClean="0"/>
              <a:t>.</a:t>
            </a:r>
          </a:p>
          <a:p>
            <a:pPr lvl="0" algn="just"/>
            <a:r>
              <a:rPr lang="hu-HU" sz="2200" dirty="0" smtClean="0"/>
              <a:t> </a:t>
            </a:r>
            <a:endParaRPr lang="hu-HU" sz="2200" dirty="0"/>
          </a:p>
          <a:p>
            <a:pPr lvl="0" algn="just"/>
            <a:r>
              <a:rPr lang="hu-HU" sz="2200" dirty="0"/>
              <a:t>A kereskedelmi forgalomban beszerezhető eszközök esetén az ajánlattevő ajánlatával egyenértékű lehet a hivatalos árajánlatok bemutatása is (pl.: forgalmazó cégek honlapja), amennyiben az összehasonlíthatóság </a:t>
            </a:r>
            <a:r>
              <a:rPr lang="hu-HU" sz="2200" dirty="0" smtClean="0"/>
              <a:t>garantált.</a:t>
            </a:r>
          </a:p>
          <a:p>
            <a:pPr lvl="0" algn="just"/>
            <a:endParaRPr lang="hu-HU" sz="2200" dirty="0"/>
          </a:p>
          <a:p>
            <a:pPr lvl="0" algn="just"/>
            <a:r>
              <a:rPr lang="hu-HU" sz="2200" dirty="0"/>
              <a:t>A három árajánlat benyújtásától eltérni csak a Támogató által adott </a:t>
            </a:r>
            <a:r>
              <a:rPr lang="hu-HU" sz="2200" b="1" dirty="0"/>
              <a:t>egyedi engedély</a:t>
            </a:r>
            <a:r>
              <a:rPr lang="hu-HU" sz="2200" dirty="0"/>
              <a:t> alapján, a beszerzendő eszköz vagy szolgáltatás egyedi jellegének alátámasztásával (pl.: hatósági szolgáltatások, közüzemi szolgáltatás) továbbá a haszonkölcsönbe adott eszköz megvásárlása esetén  lehet.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hu-HU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hu-HU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95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4000" b="1" dirty="0" smtClean="0"/>
              <a:t>Eszköz és ingatlan beszerzése</a:t>
            </a:r>
            <a:endParaRPr lang="hu-HU" sz="4000" b="1" dirty="0"/>
          </a:p>
        </p:txBody>
      </p:sp>
      <p:sp>
        <p:nvSpPr>
          <p:cNvPr id="5" name="Téglalap 4"/>
          <p:cNvSpPr/>
          <p:nvPr/>
        </p:nvSpPr>
        <p:spPr>
          <a:xfrm>
            <a:off x="323528" y="1052736"/>
            <a:ext cx="8122196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hu-HU" b="1" dirty="0" smtClean="0"/>
          </a:p>
          <a:p>
            <a:pPr lvl="0" algn="just"/>
            <a:r>
              <a:rPr lang="hu-HU" sz="2200" dirty="0" smtClean="0"/>
              <a:t>Használt </a:t>
            </a:r>
            <a:r>
              <a:rPr lang="hu-HU" sz="2200" dirty="0"/>
              <a:t>eszköz beszerzésére akkor kerülhet sor, amennyiben az eszköz egyedi értéke meghaladja a nettó 1 500 000 Ft-ot, kivéve a haszonkölcsön szerződésből átvett eszközöket. </a:t>
            </a:r>
            <a:endParaRPr lang="hu-HU" sz="2200" dirty="0" smtClean="0"/>
          </a:p>
          <a:p>
            <a:pPr lvl="0" algn="just"/>
            <a:endParaRPr lang="hu-HU" sz="2200" dirty="0"/>
          </a:p>
          <a:p>
            <a:pPr algn="just"/>
            <a:r>
              <a:rPr lang="hu-HU" sz="2200" dirty="0"/>
              <a:t>Ingatan beszerzés </a:t>
            </a:r>
            <a:r>
              <a:rPr lang="hu-HU" sz="2200" dirty="0" smtClean="0"/>
              <a:t>esetében: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hu-HU" sz="2200" dirty="0" smtClean="0"/>
              <a:t>értéktől </a:t>
            </a:r>
            <a:r>
              <a:rPr lang="hu-HU" sz="2200" dirty="0"/>
              <a:t>függetlenül, használt ingatlan is beszerezhető. </a:t>
            </a:r>
            <a:endParaRPr lang="hu-HU" sz="2200" dirty="0" smtClean="0"/>
          </a:p>
          <a:p>
            <a:pPr lvl="0" algn="just"/>
            <a:endParaRPr lang="hu-HU" sz="2200" dirty="0"/>
          </a:p>
          <a:p>
            <a:pPr algn="just"/>
            <a:r>
              <a:rPr lang="hu-HU" sz="2200" dirty="0"/>
              <a:t>A beszerezni kívánt használt eszközök és ingatlan esetében is biztosítani kell a piaci árnak való </a:t>
            </a:r>
            <a:r>
              <a:rPr lang="hu-HU" sz="2200" dirty="0" smtClean="0"/>
              <a:t>megfelelést</a:t>
            </a:r>
            <a:r>
              <a:rPr lang="hu-HU" sz="2200" dirty="0"/>
              <a:t>:</a:t>
            </a:r>
            <a:endParaRPr lang="hu-HU" sz="2200" dirty="0" smtClean="0"/>
          </a:p>
          <a:p>
            <a:pPr algn="just"/>
            <a:endParaRPr lang="hu-HU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200" dirty="0" smtClean="0"/>
              <a:t> </a:t>
            </a:r>
            <a:r>
              <a:rPr lang="hu-HU" sz="2200" dirty="0"/>
              <a:t>a</a:t>
            </a:r>
            <a:r>
              <a:rPr lang="hu-HU" sz="2200" dirty="0" smtClean="0"/>
              <a:t> </a:t>
            </a:r>
            <a:r>
              <a:rPr lang="hu-HU" sz="2200" dirty="0"/>
              <a:t>Támogató, használt eszköz és ingatlan beszerzése esetében kötelezően előírja az értékbecslői vélemény </a:t>
            </a:r>
            <a:r>
              <a:rPr lang="hu-HU" sz="2200" dirty="0" smtClean="0"/>
              <a:t>bekérését.</a:t>
            </a:r>
          </a:p>
          <a:p>
            <a:pPr algn="just"/>
            <a:endParaRPr lang="hu-HU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200" dirty="0" smtClean="0"/>
              <a:t> </a:t>
            </a:r>
            <a:r>
              <a:rPr lang="hu-HU" sz="2200" dirty="0"/>
              <a:t>a</a:t>
            </a:r>
            <a:r>
              <a:rPr lang="hu-HU" sz="2200" dirty="0" smtClean="0"/>
              <a:t>z </a:t>
            </a:r>
            <a:r>
              <a:rPr lang="hu-HU" sz="2200" dirty="0"/>
              <a:t>értékbecslői vélemény mellett legalább 2, azonos tárgyú, összehasonlítható, összegében egyértelmű írásbeli ajánlattal kell alátámasztani a piaci árnak való megfelelést.</a:t>
            </a:r>
          </a:p>
          <a:p>
            <a:pPr lvl="0"/>
            <a:r>
              <a:rPr lang="hu-HU" sz="2300" dirty="0" smtClean="0"/>
              <a:t> </a:t>
            </a:r>
            <a:endParaRPr lang="hu-HU" sz="2300" dirty="0"/>
          </a:p>
        </p:txBody>
      </p:sp>
    </p:spTree>
    <p:extLst>
      <p:ext uri="{BB962C8B-B14F-4D97-AF65-F5344CB8AC3E}">
        <p14:creationId xmlns:p14="http://schemas.microsoft.com/office/powerpoint/2010/main" val="60724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577190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hu-HU" sz="2800" b="1" dirty="0"/>
              <a:t>Fókusz</a:t>
            </a:r>
            <a:r>
              <a:rPr lang="hu-HU" sz="2800" dirty="0"/>
              <a:t>ban az önkormányzati tagsággal rendelkező szociális szövetkezetek </a:t>
            </a:r>
            <a:r>
              <a:rPr lang="hu-HU" sz="2800" b="1" dirty="0"/>
              <a:t>támogatási program</a:t>
            </a:r>
            <a:r>
              <a:rPr lang="hu-HU" sz="2800" dirty="0"/>
              <a:t>: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u-HU" dirty="0" smtClean="0"/>
              <a:t>finanszírozás </a:t>
            </a:r>
            <a:r>
              <a:rPr lang="hu-HU" dirty="0"/>
              <a:t>forrása: Nemzeti Foglalkoztatási Alap</a:t>
            </a:r>
          </a:p>
          <a:p>
            <a:pPr lvl="0"/>
            <a:r>
              <a:rPr lang="hu-HU" dirty="0"/>
              <a:t>Szociális szövetkezetek által pályázható keretösszeg: 9 403 160 000 Ft.</a:t>
            </a:r>
          </a:p>
          <a:p>
            <a:pPr lvl="0"/>
            <a:r>
              <a:rPr lang="hu-HU" dirty="0"/>
              <a:t>p</a:t>
            </a:r>
            <a:r>
              <a:rPr lang="hu-HU" dirty="0" smtClean="0"/>
              <a:t>ályázható </a:t>
            </a:r>
            <a:r>
              <a:rPr lang="hu-HU" dirty="0"/>
              <a:t>összeg: max. 200 000 eurónak megfelelő 37/2011. (III. 22.) Kormány rendelet 35. §-a alapján átszámított forintösszeg </a:t>
            </a:r>
            <a:r>
              <a:rPr lang="hu-HU" dirty="0" smtClean="0"/>
              <a:t>lehet.</a:t>
            </a:r>
            <a:endParaRPr lang="hu-HU" dirty="0"/>
          </a:p>
          <a:p>
            <a:pPr lvl="0"/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szociális szövetkezet által teremtett egy új munkahelyre igénybe vehető fajlagos támogatási összeg maximuma 7,5 millió </a:t>
            </a:r>
            <a:r>
              <a:rPr lang="hu-HU" dirty="0" smtClean="0"/>
              <a:t>Ft.</a:t>
            </a:r>
            <a:endParaRPr lang="hu-HU" dirty="0"/>
          </a:p>
          <a:p>
            <a:pPr lvl="0"/>
            <a:r>
              <a:rPr lang="hu-HU" dirty="0"/>
              <a:t>a támogatási program utófinanszírozású, támogatási előleg igényelhető (max. 25</a:t>
            </a:r>
            <a:r>
              <a:rPr lang="hu-HU" dirty="0" smtClean="0"/>
              <a:t>%).</a:t>
            </a:r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0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0446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sz="4000" b="1" dirty="0"/>
              <a:t>Elszámolható költségek: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0446" y="198884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hu-HU" dirty="0"/>
              <a:t>Pályázati felhívás és útmutató </a:t>
            </a:r>
            <a:r>
              <a:rPr lang="hu-HU" dirty="0" smtClean="0"/>
              <a:t>rögzíti:</a:t>
            </a:r>
          </a:p>
          <a:p>
            <a:pPr marL="0" lvl="0" indent="0">
              <a:buNone/>
            </a:pPr>
            <a:endParaRPr lang="hu-HU" dirty="0" smtClean="0"/>
          </a:p>
          <a:p>
            <a:pPr lvl="0"/>
            <a:r>
              <a:rPr lang="hu-HU" dirty="0"/>
              <a:t>kötelezően megvalósítandó </a:t>
            </a:r>
            <a:r>
              <a:rPr lang="hu-HU" dirty="0" smtClean="0"/>
              <a:t>tevékenységek</a:t>
            </a:r>
          </a:p>
          <a:p>
            <a:pPr marL="0" lvl="0" indent="0">
              <a:buNone/>
            </a:pPr>
            <a:endParaRPr lang="hu-HU" dirty="0"/>
          </a:p>
          <a:p>
            <a:pPr lvl="0"/>
            <a:r>
              <a:rPr lang="hu-HU" dirty="0"/>
              <a:t>választható tevékenységek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07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b="1" dirty="0"/>
              <a:t>N</a:t>
            </a:r>
            <a:r>
              <a:rPr lang="hu-HU" b="1" dirty="0" smtClean="0"/>
              <a:t>em </a:t>
            </a:r>
            <a:r>
              <a:rPr lang="hu-HU" b="1" dirty="0"/>
              <a:t>elszámolható </a:t>
            </a:r>
            <a:r>
              <a:rPr lang="hu-HU" b="1" dirty="0" smtClean="0"/>
              <a:t>költségek</a:t>
            </a:r>
            <a:r>
              <a:rPr lang="hu-HU" dirty="0" smtClean="0"/>
              <a:t>:</a:t>
            </a:r>
            <a:r>
              <a:rPr lang="hu-HU" dirty="0"/>
              <a:t/>
            </a:r>
            <a:br>
              <a:rPr lang="hu-HU" dirty="0"/>
            </a:b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sz="2900" dirty="0"/>
              <a:t>levonható áfa</a:t>
            </a:r>
          </a:p>
          <a:p>
            <a:pPr lvl="0"/>
            <a:r>
              <a:rPr lang="hu-HU" sz="2900" dirty="0"/>
              <a:t>kamattartozás kiegyenlítés</a:t>
            </a:r>
          </a:p>
          <a:p>
            <a:pPr lvl="0"/>
            <a:r>
              <a:rPr lang="hu-HU" sz="2900" dirty="0"/>
              <a:t>hitelkamat</a:t>
            </a:r>
          </a:p>
          <a:p>
            <a:pPr lvl="0"/>
            <a:r>
              <a:rPr lang="hu-HU" sz="2900" dirty="0"/>
              <a:t>hiteltúllépés költsége</a:t>
            </a:r>
          </a:p>
          <a:p>
            <a:pPr lvl="0"/>
            <a:r>
              <a:rPr lang="hu-HU" sz="2900" dirty="0"/>
              <a:t>pénzügyi, finanszírozási tranzakciókon realizált árfolyamveszteség</a:t>
            </a:r>
          </a:p>
          <a:p>
            <a:pPr lvl="0"/>
            <a:r>
              <a:rPr lang="hu-HU" sz="2900" dirty="0"/>
              <a:t>bírságok, kötbérek és perköltségek</a:t>
            </a:r>
          </a:p>
          <a:p>
            <a:pPr lvl="0"/>
            <a:r>
              <a:rPr lang="hu-HU" sz="2900" dirty="0"/>
              <a:t>előjegyzett bankköltség </a:t>
            </a:r>
          </a:p>
          <a:p>
            <a:pPr lvl="0"/>
            <a:r>
              <a:rPr lang="hu-HU" sz="2900" dirty="0"/>
              <a:t>minden olyan költség, mely nem kapcsolódik közvetlenül a projekt megvalósításához.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u-HU" sz="4000" b="1" dirty="0"/>
              <a:t>Költségvetés tervezése, benyújtandó pénzügyi táblák</a:t>
            </a:r>
            <a:r>
              <a:rPr lang="hu-HU" sz="4000" dirty="0" smtClean="0"/>
              <a:t>:</a:t>
            </a:r>
            <a:br>
              <a:rPr lang="hu-HU" sz="4000" dirty="0" smtClean="0"/>
            </a:br>
            <a:r>
              <a:rPr lang="hu-HU" sz="4000" dirty="0"/>
              <a:t/>
            </a:r>
            <a:br>
              <a:rPr lang="hu-HU" sz="4000" dirty="0"/>
            </a:b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843808"/>
            <a:ext cx="8229600" cy="4525963"/>
          </a:xfrm>
        </p:spPr>
        <p:txBody>
          <a:bodyPr/>
          <a:lstStyle/>
          <a:p>
            <a:pPr lvl="0"/>
            <a:r>
              <a:rPr lang="hu-HU" dirty="0"/>
              <a:t>részletes költségvetési tábla, elszámolási </a:t>
            </a:r>
            <a:r>
              <a:rPr lang="hu-HU" dirty="0" smtClean="0"/>
              <a:t>tábla</a:t>
            </a:r>
          </a:p>
          <a:p>
            <a:pPr marL="0" lvl="0" indent="0">
              <a:buNone/>
            </a:pPr>
            <a:endParaRPr lang="hu-HU" dirty="0"/>
          </a:p>
          <a:p>
            <a:pPr lvl="0"/>
            <a:r>
              <a:rPr lang="hu-HU" dirty="0"/>
              <a:t>bevételek és kiadások előrejelzése táblázat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33" y="90872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lang="hu-HU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biztosítékok köre:</a:t>
            </a:r>
            <a:r>
              <a:rPr lang="hu-HU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5700" y="184482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hu-HU" dirty="0"/>
              <a:t>azonnali beszedési megbízás (inkasszó</a:t>
            </a:r>
            <a:r>
              <a:rPr lang="hu-HU" dirty="0" smtClean="0"/>
              <a:t>)</a:t>
            </a:r>
          </a:p>
          <a:p>
            <a:pPr marL="0" lvl="0" indent="0">
              <a:buNone/>
            </a:pPr>
            <a:endParaRPr lang="hu-HU" dirty="0"/>
          </a:p>
          <a:p>
            <a:pPr lvl="0"/>
            <a:r>
              <a:rPr lang="hu-HU" dirty="0"/>
              <a:t>ingatlan jelzálogjog kikötése értékhatártól </a:t>
            </a:r>
            <a:r>
              <a:rPr lang="hu-HU" dirty="0" smtClean="0"/>
              <a:t>függetlenül, </a:t>
            </a:r>
            <a:r>
              <a:rPr lang="hu-HU" dirty="0"/>
              <a:t>valamint nagy értékű eszközre bejegyzett zálogjog, 2 millió Ft-ot meghaladó eszközérték felett a támogatási szerződésben meghatározott időtartamra.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Támogatási előleg igénylésére vonatkozó szabályok: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25963"/>
          </a:xfrm>
        </p:spPr>
        <p:txBody>
          <a:bodyPr/>
          <a:lstStyle/>
          <a:p>
            <a:pPr lvl="0" algn="just"/>
            <a:r>
              <a:rPr lang="hu-HU" sz="3000" dirty="0"/>
              <a:t>a Támogatott elkülönített fizetési számlájára kerül folyósításra, mértéke: max. a támogatási összeg 25%-</a:t>
            </a:r>
            <a:r>
              <a:rPr lang="hu-HU" sz="3000" dirty="0" smtClean="0"/>
              <a:t>a. </a:t>
            </a:r>
            <a:endParaRPr lang="hu-HU" sz="3000" dirty="0"/>
          </a:p>
          <a:p>
            <a:pPr lvl="0" algn="just"/>
            <a:r>
              <a:rPr lang="hu-HU" sz="3000" dirty="0"/>
              <a:t>a támogatási előleg folyósítása egy részletben </a:t>
            </a:r>
            <a:r>
              <a:rPr lang="hu-HU" sz="3000" dirty="0" smtClean="0"/>
              <a:t>történik.</a:t>
            </a:r>
            <a:endParaRPr lang="hu-HU" sz="3000" dirty="0"/>
          </a:p>
          <a:p>
            <a:pPr lvl="0" algn="just"/>
            <a:r>
              <a:rPr lang="hu-HU" sz="3000" dirty="0"/>
              <a:t>a Támogatott előleg igénylési kérelmének hiánytalan beérkezésétől számított 15 napon belül folyósításra kerül.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98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7920880" cy="1143000"/>
          </a:xfrm>
        </p:spPr>
        <p:txBody>
          <a:bodyPr>
            <a:noAutofit/>
          </a:bodyPr>
          <a:lstStyle/>
          <a:p>
            <a:pPr algn="l"/>
            <a:r>
              <a:rPr lang="hu-HU" sz="3400" b="1" dirty="0" smtClean="0"/>
              <a:t>A</a:t>
            </a:r>
            <a:r>
              <a:rPr lang="hu-HU" sz="3600" b="1" dirty="0" smtClean="0"/>
              <a:t> </a:t>
            </a:r>
            <a:r>
              <a:rPr lang="hu-HU" sz="3400" b="1" dirty="0" smtClean="0"/>
              <a:t>támogatási előleg folyósításához szükséges dokumentáció:</a:t>
            </a:r>
            <a:r>
              <a:rPr lang="hu-HU" sz="3600" dirty="0"/>
              <a:t/>
            </a:r>
            <a:br>
              <a:rPr lang="hu-HU" sz="3600" dirty="0"/>
            </a:br>
            <a:endParaRPr lang="en-US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hu-HU" sz="2900" dirty="0"/>
              <a:t>hatályos támogatási szerződés </a:t>
            </a:r>
            <a:r>
              <a:rPr lang="hu-HU" sz="2900" dirty="0" smtClean="0"/>
              <a:t>megléte</a:t>
            </a:r>
            <a:endParaRPr lang="hu-HU" sz="2900" dirty="0"/>
          </a:p>
          <a:p>
            <a:pPr lvl="0" algn="just"/>
            <a:r>
              <a:rPr lang="hu-HU" sz="2900" dirty="0"/>
              <a:t>előleg igénylési </a:t>
            </a:r>
            <a:r>
              <a:rPr lang="hu-HU" sz="2900" dirty="0" smtClean="0"/>
              <a:t>kérelem </a:t>
            </a:r>
            <a:endParaRPr lang="hu-HU" sz="2900" dirty="0"/>
          </a:p>
          <a:p>
            <a:pPr lvl="0" algn="just"/>
            <a:r>
              <a:rPr lang="hu-HU" sz="2900" dirty="0"/>
              <a:t>nyilatkozat az elkülönített pénzforgalmi bankszámla </a:t>
            </a:r>
            <a:r>
              <a:rPr lang="hu-HU" sz="2900" dirty="0" smtClean="0"/>
              <a:t>nyitásáról</a:t>
            </a:r>
            <a:endParaRPr lang="hu-HU" sz="2900" dirty="0"/>
          </a:p>
          <a:p>
            <a:pPr lvl="0" algn="just"/>
            <a:r>
              <a:rPr lang="hu-HU" sz="2900" dirty="0"/>
              <a:t>azonnali beszedési megbízás(ok</a:t>
            </a:r>
            <a:r>
              <a:rPr lang="hu-HU" sz="2900" dirty="0" smtClean="0"/>
              <a:t>)</a:t>
            </a:r>
            <a:endParaRPr lang="hu-HU" sz="2900" dirty="0"/>
          </a:p>
          <a:p>
            <a:pPr lvl="0" algn="just"/>
            <a:r>
              <a:rPr lang="hu-HU" sz="2900" dirty="0"/>
              <a:t>regisztrált mérlegképes könyvelő végzettségét igazoló dokumentum hitelesített példánya</a:t>
            </a:r>
          </a:p>
          <a:p>
            <a:pPr lvl="0" algn="just"/>
            <a:r>
              <a:rPr lang="hu-HU" sz="2900" dirty="0"/>
              <a:t>köztartozás mentesség igazolása (amennyiben a köztartozásmentes adózói adatbázisban nem szerepel a Támogatott)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3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525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u-HU" b="1" dirty="0" smtClean="0"/>
              <a:t>Támogatási előleg elszámolása</a:t>
            </a:r>
            <a:endParaRPr lang="en-US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5254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900" dirty="0"/>
              <a:t>A támogatott akkor kezdi meg a részére folyósított előleggel való elszámolást, amikor a kifizetési kérelem keretében benyújtott költségelszámolásai a támogatási összeg 30%-át elérik. </a:t>
            </a:r>
            <a:endParaRPr lang="hu-HU" sz="2900" dirty="0" smtClean="0"/>
          </a:p>
          <a:p>
            <a:pPr marL="0" indent="0">
              <a:buNone/>
            </a:pPr>
            <a:endParaRPr lang="hu-HU" sz="2900" dirty="0" smtClean="0"/>
          </a:p>
          <a:p>
            <a:pPr marL="0" indent="0">
              <a:buNone/>
            </a:pPr>
            <a:r>
              <a:rPr lang="hu-HU" sz="2900" dirty="0" smtClean="0"/>
              <a:t>Ezt </a:t>
            </a:r>
            <a:r>
              <a:rPr lang="hu-HU" sz="2900" dirty="0"/>
              <a:t>követően az elszámolásokra benyújtott és elfogadott számviteli bizonylatok összegének 45%-a az előleg törlesztésére kerül elszámolásra, mindaddig amíg az előleg visszafizetésre nem kerül</a:t>
            </a:r>
            <a:r>
              <a:rPr lang="hu-H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szt" id="{F5761594-8C30-4AD5-BCB3-26CD6D3DD577}" vid="{D0EE8485-2541-4D43-921A-0DDA473E11E7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</TotalTime>
  <Words>740</Words>
  <Application>Microsoft Office PowerPoint</Application>
  <PresentationFormat>Diavetítés a képernyőre (4:3 oldalarány)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Fókuszban az önkormányzati tagsággal rendelkező szociális szövetkezetek</vt:lpstr>
      <vt:lpstr>Fókuszban az önkormányzati tagsággal rendelkező szociális szövetkezetek támogatási program: </vt:lpstr>
      <vt:lpstr>Elszámolható költségek:</vt:lpstr>
      <vt:lpstr>Nem elszámolható költségek: </vt:lpstr>
      <vt:lpstr>Költségvetés tervezése, benyújtandó pénzügyi táblák:  </vt:lpstr>
      <vt:lpstr>A biztosítékok köre: </vt:lpstr>
      <vt:lpstr>Támogatási előleg igénylésére vonatkozó szabályok:</vt:lpstr>
      <vt:lpstr>A támogatási előleg folyósításához szükséges dokumentáció: </vt:lpstr>
      <vt:lpstr>Támogatási előleg elszámolása</vt:lpstr>
      <vt:lpstr>Pénzügyi elszámolás és finanszírozás: </vt:lpstr>
      <vt:lpstr>Kifizetési kérelem benyújtása</vt:lpstr>
      <vt:lpstr>Folyósítás</vt:lpstr>
      <vt:lpstr>Hiánypótlás</vt:lpstr>
      <vt:lpstr>A megvalósítás időszakában keletkezett kamat bevételek </vt:lpstr>
      <vt:lpstr>Beszerzési eljárásokkal kapcsolatos elvárások: </vt:lpstr>
      <vt:lpstr>PowerPoint bemutató</vt:lpstr>
      <vt:lpstr>Eszköz és ingatlan beszerzése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user4</dc:creator>
  <cp:lastModifiedBy>Csáky Gyopárka dr.</cp:lastModifiedBy>
  <cp:revision>130</cp:revision>
  <dcterms:created xsi:type="dcterms:W3CDTF">2014-11-17T07:26:35Z</dcterms:created>
  <dcterms:modified xsi:type="dcterms:W3CDTF">2016-07-08T07:00:15Z</dcterms:modified>
</cp:coreProperties>
</file>